
<file path=[Content_Types].xml><?xml version="1.0" encoding="utf-8"?>
<Types xmlns="http://schemas.openxmlformats.org/package/2006/content-types">
  <Default Extension="avi" ContentType="video/x-msvideo"/>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48" r:id="rId1"/>
  </p:sldMasterIdLst>
  <p:notesMasterIdLst>
    <p:notesMasterId r:id="rId35"/>
  </p:notesMasterIdLst>
  <p:sldIdLst>
    <p:sldId id="256" r:id="rId2"/>
    <p:sldId id="258" r:id="rId3"/>
    <p:sldId id="259" r:id="rId4"/>
    <p:sldId id="282" r:id="rId5"/>
    <p:sldId id="278" r:id="rId6"/>
    <p:sldId id="283" r:id="rId7"/>
    <p:sldId id="279" r:id="rId8"/>
    <p:sldId id="281" r:id="rId9"/>
    <p:sldId id="280" r:id="rId10"/>
    <p:sldId id="261" r:id="rId11"/>
    <p:sldId id="273" r:id="rId12"/>
    <p:sldId id="267" r:id="rId13"/>
    <p:sldId id="268" r:id="rId14"/>
    <p:sldId id="271" r:id="rId15"/>
    <p:sldId id="269" r:id="rId16"/>
    <p:sldId id="270" r:id="rId17"/>
    <p:sldId id="272" r:id="rId18"/>
    <p:sldId id="262" r:id="rId19"/>
    <p:sldId id="265" r:id="rId20"/>
    <p:sldId id="275" r:id="rId21"/>
    <p:sldId id="284" r:id="rId22"/>
    <p:sldId id="264" r:id="rId23"/>
    <p:sldId id="277" r:id="rId24"/>
    <p:sldId id="263" r:id="rId25"/>
    <p:sldId id="285" r:id="rId26"/>
    <p:sldId id="286" r:id="rId27"/>
    <p:sldId id="287" r:id="rId28"/>
    <p:sldId id="288" r:id="rId29"/>
    <p:sldId id="289" r:id="rId30"/>
    <p:sldId id="290" r:id="rId31"/>
    <p:sldId id="291" r:id="rId32"/>
    <p:sldId id="292" r:id="rId33"/>
    <p:sldId id="293" r:id="rId3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57" autoAdjust="0"/>
    <p:restoredTop sz="77908" autoAdjust="0"/>
  </p:normalViewPr>
  <p:slideViewPr>
    <p:cSldViewPr snapToGrid="0">
      <p:cViewPr varScale="1">
        <p:scale>
          <a:sx n="89" d="100"/>
          <a:sy n="89" d="100"/>
        </p:scale>
        <p:origin x="630" y="7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2448"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BE"/>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CEC764-244E-40F1-BD91-CBA24A006EA8}" type="datetimeFigureOut">
              <a:rPr lang="fr-BE" smtClean="0"/>
              <a:t>26-08-19</a:t>
            </a:fld>
            <a:endParaRPr lang="fr-BE"/>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BE"/>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BE"/>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3AEF08-5B0C-4468-9331-A5D0D34A1099}" type="slidenum">
              <a:rPr lang="fr-BE" smtClean="0"/>
              <a:t>‹N°›</a:t>
            </a:fld>
            <a:endParaRPr lang="fr-BE"/>
          </a:p>
        </p:txBody>
      </p:sp>
    </p:spTree>
    <p:extLst>
      <p:ext uri="{BB962C8B-B14F-4D97-AF65-F5344CB8AC3E}">
        <p14:creationId xmlns:p14="http://schemas.microsoft.com/office/powerpoint/2010/main" val="3874897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fr.wikipedia.org/wiki/R%C3%A9seau_de_neurones"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fr.wikipedia.org/wiki/Synapse"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fr.wikipedia.org/wiki/R%C3%A9seau_de_neurone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fr.wikipedia.org/wiki/R%C3%A9seau_de_neurone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fr.wikipedia.org/wiki/R%C3%A9seau_de_neurone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fr.wikipedia.org/wiki/R%C3%A9seau_de_neurone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fr.wikipedia.org/wiki/R%C3%A9tropropagation"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fr.wikipedia.org/wiki/R%C3%A9seau_de_neurones"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s://fr.wikipedia.org/wiki/Synapse" TargetMode="Externa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lemagit.fr/definition/Reseau-neuronal-convolutif" TargetMode="External"/><Relationship Id="rId2" Type="http://schemas.openxmlformats.org/officeDocument/2006/relationships/slide" Target="../slides/slide19.xml"/><Relationship Id="rId1" Type="http://schemas.openxmlformats.org/officeDocument/2006/relationships/notesMaster" Target="../notesMasters/notesMaster1.xml"/><Relationship Id="rId5" Type="http://schemas.openxmlformats.org/officeDocument/2006/relationships/hyperlink" Target="https://whatis.techtarget.com/fr/definition/Jeu-de-donnees" TargetMode="External"/><Relationship Id="rId4" Type="http://schemas.openxmlformats.org/officeDocument/2006/relationships/hyperlink" Target="https://whatis.techtarget.com/fr/definition/Reseaux-deconvolutifs-reseaux-neuronaux-deconvolutifs"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BE" altLang="fr-FR" sz="12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rPr>
              <a:t> Dendrites = inputs et axones = outputs</a:t>
            </a:r>
            <a:endParaRPr kumimoji="0" lang="fr-BE" altLang="fr-FR" sz="1200" b="0" i="0" u="none" strike="noStrike" cap="none" normalizeH="0" baseline="0" dirty="0">
              <a:ln>
                <a:noFill/>
              </a:ln>
              <a:solidFill>
                <a:schemeClr val="accent1">
                  <a:lumMod val="50000"/>
                </a:schemeClr>
              </a:solidFill>
              <a:effectLst/>
              <a:latin typeface="Arial" panose="020B0604020202020204" pitchFamily="34" charset="0"/>
            </a:endParaRPr>
          </a:p>
          <a:p>
            <a:endParaRPr lang="fr-BE" dirty="0"/>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4</a:t>
            </a:fld>
            <a:endParaRPr lang="fr-BE"/>
          </a:p>
        </p:txBody>
      </p:sp>
    </p:spTree>
    <p:extLst>
      <p:ext uri="{BB962C8B-B14F-4D97-AF65-F5344CB8AC3E}">
        <p14:creationId xmlns:p14="http://schemas.microsoft.com/office/powerpoint/2010/main" val="35046154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la </a:t>
            </a:r>
            <a:r>
              <a:rPr lang="fr-BE" b="1" dirty="0"/>
              <a:t>rétropropagation du gradient</a:t>
            </a:r>
            <a:r>
              <a:rPr lang="fr-BE" dirty="0"/>
              <a:t> est une méthode pour calculer le gradient de l'erreur pour chaque neurone d'un </a:t>
            </a:r>
            <a:r>
              <a:rPr lang="fr-BE" dirty="0">
                <a:hlinkClick r:id="rId3" tooltip="Réseau de neurones"/>
              </a:rPr>
              <a:t>réseau de neurones</a:t>
            </a:r>
            <a:r>
              <a:rPr lang="fr-BE" dirty="0"/>
              <a:t>, de la dernière couche vers la première.</a:t>
            </a:r>
          </a:p>
          <a:p>
            <a:r>
              <a:rPr lang="fr-BE" dirty="0"/>
              <a:t>Dans le cas des réseaux de neurones, les poids </a:t>
            </a:r>
            <a:r>
              <a:rPr lang="fr-BE" dirty="0">
                <a:hlinkClick r:id="rId4" tooltip="Synapse"/>
              </a:rPr>
              <a:t>synaptiques</a:t>
            </a:r>
            <a:r>
              <a:rPr lang="fr-BE" dirty="0"/>
              <a:t> qui contribuent à engendrer une erreur importante se verront modifiés de manière plus significative que les poids qui ont engendré une erreur marginale. </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21</a:t>
            </a:fld>
            <a:endParaRPr lang="fr-BE"/>
          </a:p>
        </p:txBody>
      </p:sp>
    </p:spTree>
    <p:extLst>
      <p:ext uri="{BB962C8B-B14F-4D97-AF65-F5344CB8AC3E}">
        <p14:creationId xmlns:p14="http://schemas.microsoft.com/office/powerpoint/2010/main" val="26974556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u="none" dirty="0"/>
              <a:t>C’est </a:t>
            </a:r>
            <a:r>
              <a:rPr lang="fr-BE" sz="1200" u="none" kern="1200" dirty="0">
                <a:solidFill>
                  <a:schemeClr val="tx1"/>
                </a:solidFill>
                <a:latin typeface="+mn-lt"/>
                <a:ea typeface="+mn-ea"/>
                <a:cs typeface="+mn-cs"/>
              </a:rPr>
              <a:t>le </a:t>
            </a:r>
            <a:r>
              <a:rPr lang="fr-BE" sz="1200" u="none" kern="1200" dirty="0">
                <a:solidFill>
                  <a:schemeClr val="tx1"/>
                </a:solidFill>
                <a:latin typeface="+mn-lt"/>
                <a:ea typeface="+mn-ea"/>
                <a:cs typeface="+mn-cs"/>
                <a:hlinkClick r:id="rId3" tooltip="Réseau de neurones">
                  <a:extLst>
                    <a:ext uri="{A12FA001-AC4F-418D-AE19-62706E023703}">
                      <ahyp:hlinkClr xmlns:ahyp="http://schemas.microsoft.com/office/drawing/2018/hyperlinkcolor" val="tx"/>
                    </a:ext>
                  </a:extLst>
                </a:hlinkClick>
              </a:rPr>
              <a:t>réseau de neurones</a:t>
            </a:r>
            <a:r>
              <a:rPr lang="fr-BE" sz="1200" u="none" kern="1200" dirty="0">
                <a:solidFill>
                  <a:schemeClr val="tx1"/>
                </a:solidFill>
                <a:latin typeface="+mn-lt"/>
                <a:ea typeface="+mn-ea"/>
                <a:cs typeface="+mn-cs"/>
              </a:rPr>
              <a:t> le plus simple.</a:t>
            </a:r>
          </a:p>
          <a:p>
            <a:r>
              <a:rPr lang="fr-BE" dirty="0"/>
              <a:t>Des signaux </a:t>
            </a:r>
            <a:r>
              <a:rPr lang="fr-BE" sz="1200" i="1" kern="1200" dirty="0">
                <a:solidFill>
                  <a:schemeClr val="tx1"/>
                </a:solidFill>
                <a:effectLst/>
                <a:latin typeface="+mn-lt"/>
                <a:ea typeface="+mn-ea"/>
                <a:cs typeface="+mn-cs"/>
              </a:rPr>
              <a:t>x1</a:t>
            </a:r>
            <a:r>
              <a:rPr lang="fr-BE" sz="1200" kern="1200" dirty="0">
                <a:solidFill>
                  <a:schemeClr val="tx1"/>
                </a:solidFill>
                <a:effectLst/>
                <a:latin typeface="+mn-lt"/>
                <a:ea typeface="+mn-ea"/>
                <a:cs typeface="+mn-cs"/>
              </a:rPr>
              <a:t>,</a:t>
            </a:r>
            <a:r>
              <a:rPr lang="fr-BE" sz="1200" i="1" kern="1200" dirty="0">
                <a:solidFill>
                  <a:schemeClr val="tx1"/>
                </a:solidFill>
                <a:effectLst/>
                <a:latin typeface="+mn-lt"/>
                <a:ea typeface="+mn-ea"/>
                <a:cs typeface="+mn-cs"/>
              </a:rPr>
              <a:t>x2</a:t>
            </a:r>
            <a:r>
              <a:rPr lang="fr-BE" sz="1200" kern="1200" dirty="0">
                <a:solidFill>
                  <a:schemeClr val="tx1"/>
                </a:solidFill>
                <a:effectLst/>
                <a:latin typeface="+mn-lt"/>
                <a:ea typeface="+mn-ea"/>
                <a:cs typeface="+mn-cs"/>
              </a:rPr>
              <a:t>,</a:t>
            </a:r>
            <a:r>
              <a:rPr lang="fr-BE" sz="1200" i="1" kern="1200" dirty="0">
                <a:solidFill>
                  <a:schemeClr val="tx1"/>
                </a:solidFill>
                <a:effectLst/>
                <a:latin typeface="+mn-lt"/>
                <a:ea typeface="+mn-ea"/>
                <a:cs typeface="+mn-cs"/>
              </a:rPr>
              <a:t>x3</a:t>
            </a:r>
            <a:r>
              <a:rPr lang="fr-BE" dirty="0"/>
              <a:t> arrivent à notre neurone (ils viennent de la couche précédente, donc on peut en déduire qu’elle contient 3 neurones).</a:t>
            </a:r>
          </a:p>
          <a:p>
            <a:r>
              <a:rPr lang="fr-BE" dirty="0"/>
              <a:t>Chaque lien qui amène le signal est pondéré, respectivement </a:t>
            </a:r>
            <a:r>
              <a:rPr lang="fr-BE" sz="1200" i="1" kern="1200" dirty="0">
                <a:solidFill>
                  <a:schemeClr val="tx1"/>
                </a:solidFill>
                <a:effectLst/>
                <a:latin typeface="+mn-lt"/>
                <a:ea typeface="+mn-ea"/>
                <a:cs typeface="+mn-cs"/>
              </a:rPr>
              <a:t>w1</a:t>
            </a:r>
            <a:r>
              <a:rPr lang="fr-BE" sz="1200" kern="1200" dirty="0">
                <a:solidFill>
                  <a:schemeClr val="tx1"/>
                </a:solidFill>
                <a:effectLst/>
                <a:latin typeface="+mn-lt"/>
                <a:ea typeface="+mn-ea"/>
                <a:cs typeface="+mn-cs"/>
              </a:rPr>
              <a:t>,</a:t>
            </a:r>
            <a:r>
              <a:rPr lang="fr-BE" sz="1200" i="1" kern="1200" dirty="0">
                <a:solidFill>
                  <a:schemeClr val="tx1"/>
                </a:solidFill>
                <a:effectLst/>
                <a:latin typeface="+mn-lt"/>
                <a:ea typeface="+mn-ea"/>
                <a:cs typeface="+mn-cs"/>
              </a:rPr>
              <a:t>w2</a:t>
            </a:r>
            <a:r>
              <a:rPr lang="fr-BE" sz="1200" kern="1200" dirty="0">
                <a:solidFill>
                  <a:schemeClr val="tx1"/>
                </a:solidFill>
                <a:effectLst/>
                <a:latin typeface="+mn-lt"/>
                <a:ea typeface="+mn-ea"/>
                <a:cs typeface="+mn-cs"/>
              </a:rPr>
              <a:t>,</a:t>
            </a:r>
            <a:r>
              <a:rPr lang="fr-BE" sz="1200" i="1" kern="1200" dirty="0">
                <a:solidFill>
                  <a:schemeClr val="tx1"/>
                </a:solidFill>
                <a:effectLst/>
                <a:latin typeface="+mn-lt"/>
                <a:ea typeface="+mn-ea"/>
                <a:cs typeface="+mn-cs"/>
              </a:rPr>
              <a:t>w3</a:t>
            </a:r>
            <a:r>
              <a:rPr lang="fr-BE" dirty="0"/>
              <a:t>.</a:t>
            </a:r>
          </a:p>
          <a:p>
            <a:r>
              <a:rPr lang="fr-BE" dirty="0"/>
              <a:t>C’est ce </a:t>
            </a:r>
            <a:r>
              <a:rPr lang="fr-BE" b="1" dirty="0"/>
              <a:t>poids</a:t>
            </a:r>
            <a:r>
              <a:rPr lang="fr-BE" dirty="0"/>
              <a:t> (</a:t>
            </a:r>
            <a:r>
              <a:rPr lang="fr-BE" dirty="0" err="1"/>
              <a:t>weight</a:t>
            </a:r>
            <a:r>
              <a:rPr lang="fr-BE" dirty="0"/>
              <a:t>) qui va être adapté tout au long de l’apprentissage pour permettre au réseau de prédire efficacement (en général il reste entre 0 et 1 ou -1 et 1).</a:t>
            </a:r>
            <a:endParaRPr lang="fr-BE" sz="1200" u="none" kern="1200" dirty="0">
              <a:solidFill>
                <a:schemeClr val="tx1"/>
              </a:solidFill>
              <a:latin typeface="+mn-lt"/>
              <a:ea typeface="+mn-ea"/>
              <a:cs typeface="+mn-cs"/>
            </a:endParaRPr>
          </a:p>
          <a:p>
            <a:r>
              <a:rPr lang="fr-BE" dirty="0"/>
              <a:t>On calcule ensuite la somme de tous ces signaux pondérés (</a:t>
            </a:r>
            <a:r>
              <a:rPr lang="fr-BE" sz="1200" kern="1200" dirty="0">
                <a:solidFill>
                  <a:schemeClr val="tx1"/>
                </a:solidFill>
                <a:effectLst/>
                <a:latin typeface="+mn-lt"/>
                <a:ea typeface="+mn-ea"/>
                <a:cs typeface="+mn-cs"/>
              </a:rPr>
              <a:t>∑</a:t>
            </a:r>
            <a:r>
              <a:rPr lang="fr-BE" sz="1200" i="1" kern="1200" dirty="0" err="1">
                <a:solidFill>
                  <a:schemeClr val="tx1"/>
                </a:solidFill>
                <a:effectLst/>
                <a:latin typeface="+mn-lt"/>
                <a:ea typeface="+mn-ea"/>
                <a:cs typeface="+mn-cs"/>
              </a:rPr>
              <a:t>wi</a:t>
            </a:r>
            <a:r>
              <a:rPr lang="fr-BE" sz="1200" kern="1200" dirty="0" err="1">
                <a:solidFill>
                  <a:schemeClr val="tx1"/>
                </a:solidFill>
                <a:effectLst/>
                <a:latin typeface="+mn-lt"/>
                <a:ea typeface="+mn-ea"/>
                <a:cs typeface="+mn-cs"/>
              </a:rPr>
              <a:t>⋅</a:t>
            </a:r>
            <a:r>
              <a:rPr lang="fr-BE" sz="1200" i="1" kern="1200" dirty="0" err="1">
                <a:solidFill>
                  <a:schemeClr val="tx1"/>
                </a:solidFill>
                <a:effectLst/>
                <a:latin typeface="+mn-lt"/>
                <a:ea typeface="+mn-ea"/>
                <a:cs typeface="+mn-cs"/>
              </a:rPr>
              <a:t>xi</a:t>
            </a:r>
            <a:r>
              <a:rPr lang="fr-BE" dirty="0"/>
              <a:t>) et on ajoute un certain biais </a:t>
            </a:r>
          </a:p>
          <a:p>
            <a:r>
              <a:rPr lang="fr-BE" dirty="0"/>
              <a:t>Ce </a:t>
            </a:r>
            <a:r>
              <a:rPr lang="fr-BE" b="1" dirty="0"/>
              <a:t>biais</a:t>
            </a:r>
            <a:r>
              <a:rPr lang="fr-BE" dirty="0"/>
              <a:t> (</a:t>
            </a:r>
            <a:r>
              <a:rPr lang="fr-BE" dirty="0" err="1"/>
              <a:t>bias</a:t>
            </a:r>
            <a:r>
              <a:rPr lang="fr-BE" dirty="0"/>
              <a:t>) peut être vu comme un neurone externe supplémentaire</a:t>
            </a:r>
          </a:p>
          <a:p>
            <a:r>
              <a:rPr lang="fr-BE" dirty="0"/>
              <a:t>Une fois cette somme calculée, on applique une fonction d’</a:t>
            </a:r>
            <a:r>
              <a:rPr lang="fr-BE" b="1" dirty="0"/>
              <a:t>activation</a:t>
            </a:r>
            <a:r>
              <a:rPr lang="fr-BE" dirty="0"/>
              <a:t> (activation </a:t>
            </a:r>
            <a:r>
              <a:rPr lang="fr-BE" dirty="0" err="1"/>
              <a:t>function</a:t>
            </a:r>
            <a:r>
              <a:rPr lang="fr-BE" dirty="0"/>
              <a:t>) pour obtenir notre signal de sortie. Cette activation représente le seuil à partir duquel un neurone va émettre un signal (s’il a été suffisamment stimulé), et est donc lié au potentiel d’action en biologie.</a:t>
            </a:r>
          </a:p>
          <a:p>
            <a:r>
              <a:rPr lang="fr-BE" dirty="0"/>
              <a:t>es poids sont initialisés au hasard lorsqu’on crée le réseau de neurones. Il en va de même pour le biais</a:t>
            </a:r>
            <a:endParaRPr lang="fr-BE" sz="1200" u="none" kern="1200" dirty="0">
              <a:solidFill>
                <a:schemeClr val="tx1"/>
              </a:solidFill>
              <a:latin typeface="+mn-lt"/>
              <a:ea typeface="+mn-ea"/>
              <a:cs typeface="+mn-cs"/>
            </a:endParaRP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5</a:t>
            </a:fld>
            <a:endParaRPr lang="fr-BE"/>
          </a:p>
        </p:txBody>
      </p:sp>
    </p:spTree>
    <p:extLst>
      <p:ext uri="{BB962C8B-B14F-4D97-AF65-F5344CB8AC3E}">
        <p14:creationId xmlns:p14="http://schemas.microsoft.com/office/powerpoint/2010/main" val="3174479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u="none" dirty="0"/>
              <a:t>C’est </a:t>
            </a:r>
            <a:r>
              <a:rPr lang="fr-BE" sz="1200" u="none" kern="1200" dirty="0">
                <a:solidFill>
                  <a:schemeClr val="tx1"/>
                </a:solidFill>
                <a:latin typeface="+mn-lt"/>
                <a:ea typeface="+mn-ea"/>
                <a:cs typeface="+mn-cs"/>
              </a:rPr>
              <a:t>le </a:t>
            </a:r>
            <a:r>
              <a:rPr lang="fr-BE" sz="1200" u="none" kern="1200" dirty="0">
                <a:solidFill>
                  <a:schemeClr val="tx1"/>
                </a:solidFill>
                <a:latin typeface="+mn-lt"/>
                <a:ea typeface="+mn-ea"/>
                <a:cs typeface="+mn-cs"/>
                <a:hlinkClick r:id="rId3" tooltip="Réseau de neurones">
                  <a:extLst>
                    <a:ext uri="{A12FA001-AC4F-418D-AE19-62706E023703}">
                      <ahyp:hlinkClr xmlns:ahyp="http://schemas.microsoft.com/office/drawing/2018/hyperlinkcolor" val="tx"/>
                    </a:ext>
                  </a:extLst>
                </a:hlinkClick>
              </a:rPr>
              <a:t>réseau de neurones</a:t>
            </a:r>
            <a:r>
              <a:rPr lang="fr-BE" sz="1200" u="none" kern="1200" dirty="0">
                <a:solidFill>
                  <a:schemeClr val="tx1"/>
                </a:solidFill>
                <a:latin typeface="+mn-lt"/>
                <a:ea typeface="+mn-ea"/>
                <a:cs typeface="+mn-cs"/>
              </a:rPr>
              <a:t> le plus simple. Ce type de réseau neuronal ne contient aucun cycle (il s'agit d'un réseau de neurones à propagation avant)</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6</a:t>
            </a:fld>
            <a:endParaRPr lang="fr-BE"/>
          </a:p>
        </p:txBody>
      </p:sp>
    </p:spTree>
    <p:extLst>
      <p:ext uri="{BB962C8B-B14F-4D97-AF65-F5344CB8AC3E}">
        <p14:creationId xmlns:p14="http://schemas.microsoft.com/office/powerpoint/2010/main" val="38262188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u="none" dirty="0"/>
              <a:t>C’est </a:t>
            </a:r>
            <a:r>
              <a:rPr lang="fr-BE" sz="1200" u="none" kern="1200" dirty="0">
                <a:solidFill>
                  <a:schemeClr val="tx1"/>
                </a:solidFill>
                <a:latin typeface="+mn-lt"/>
                <a:ea typeface="+mn-ea"/>
                <a:cs typeface="+mn-cs"/>
              </a:rPr>
              <a:t>le </a:t>
            </a:r>
            <a:r>
              <a:rPr lang="fr-BE" sz="1200" u="none" kern="1200" dirty="0">
                <a:solidFill>
                  <a:schemeClr val="tx1"/>
                </a:solidFill>
                <a:latin typeface="+mn-lt"/>
                <a:ea typeface="+mn-ea"/>
                <a:cs typeface="+mn-cs"/>
                <a:hlinkClick r:id="rId3" tooltip="Réseau de neurones">
                  <a:extLst>
                    <a:ext uri="{A12FA001-AC4F-418D-AE19-62706E023703}">
                      <ahyp:hlinkClr xmlns:ahyp="http://schemas.microsoft.com/office/drawing/2018/hyperlinkcolor" val="tx"/>
                    </a:ext>
                  </a:extLst>
                </a:hlinkClick>
              </a:rPr>
              <a:t>réseau de neurones</a:t>
            </a:r>
            <a:r>
              <a:rPr lang="fr-BE" sz="1200" u="none" kern="1200" dirty="0">
                <a:solidFill>
                  <a:schemeClr val="tx1"/>
                </a:solidFill>
                <a:latin typeface="+mn-lt"/>
                <a:ea typeface="+mn-ea"/>
                <a:cs typeface="+mn-cs"/>
              </a:rPr>
              <a:t> le plus simple. Ce type de réseau neuronal ne contient aucun cycle (il s'agit d'un réseau de neurones à propagation avant)</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7</a:t>
            </a:fld>
            <a:endParaRPr lang="fr-BE"/>
          </a:p>
        </p:txBody>
      </p:sp>
    </p:spTree>
    <p:extLst>
      <p:ext uri="{BB962C8B-B14F-4D97-AF65-F5344CB8AC3E}">
        <p14:creationId xmlns:p14="http://schemas.microsoft.com/office/powerpoint/2010/main" val="74608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u="none" dirty="0"/>
              <a:t>C’est </a:t>
            </a:r>
            <a:r>
              <a:rPr lang="fr-BE" sz="1200" u="none" kern="1200" dirty="0">
                <a:solidFill>
                  <a:schemeClr val="tx1"/>
                </a:solidFill>
                <a:latin typeface="+mn-lt"/>
                <a:ea typeface="+mn-ea"/>
                <a:cs typeface="+mn-cs"/>
              </a:rPr>
              <a:t>le </a:t>
            </a:r>
            <a:r>
              <a:rPr lang="fr-BE" sz="1200" u="none" kern="1200" dirty="0">
                <a:solidFill>
                  <a:schemeClr val="tx1"/>
                </a:solidFill>
                <a:latin typeface="+mn-lt"/>
                <a:ea typeface="+mn-ea"/>
                <a:cs typeface="+mn-cs"/>
                <a:hlinkClick r:id="rId3" tooltip="Réseau de neurones">
                  <a:extLst>
                    <a:ext uri="{A12FA001-AC4F-418D-AE19-62706E023703}">
                      <ahyp:hlinkClr xmlns:ahyp="http://schemas.microsoft.com/office/drawing/2018/hyperlinkcolor" val="tx"/>
                    </a:ext>
                  </a:extLst>
                </a:hlinkClick>
              </a:rPr>
              <a:t>réseau de neurones</a:t>
            </a:r>
            <a:r>
              <a:rPr lang="fr-BE" sz="1200" u="none" kern="1200" dirty="0">
                <a:solidFill>
                  <a:schemeClr val="tx1"/>
                </a:solidFill>
                <a:latin typeface="+mn-lt"/>
                <a:ea typeface="+mn-ea"/>
                <a:cs typeface="+mn-cs"/>
              </a:rPr>
              <a:t> le plus simple. Ce type de réseau neuronal ne contient aucun cycle (il s'agit d'un réseau de neurones à propagation avant)</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8</a:t>
            </a:fld>
            <a:endParaRPr lang="fr-BE"/>
          </a:p>
        </p:txBody>
      </p:sp>
    </p:spTree>
    <p:extLst>
      <p:ext uri="{BB962C8B-B14F-4D97-AF65-F5344CB8AC3E}">
        <p14:creationId xmlns:p14="http://schemas.microsoft.com/office/powerpoint/2010/main" val="1308702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sz="1200" kern="1200" dirty="0">
                <a:solidFill>
                  <a:schemeClr val="tx1"/>
                </a:solidFill>
                <a:effectLst/>
                <a:latin typeface="+mn-lt"/>
                <a:ea typeface="+mn-ea"/>
                <a:cs typeface="+mn-cs"/>
              </a:rPr>
              <a:t>Exemple  : une image x « cat.png » est associé à un label y « cat »</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9</a:t>
            </a:fld>
            <a:endParaRPr lang="fr-BE"/>
          </a:p>
        </p:txBody>
      </p:sp>
    </p:spTree>
    <p:extLst>
      <p:ext uri="{BB962C8B-B14F-4D97-AF65-F5344CB8AC3E}">
        <p14:creationId xmlns:p14="http://schemas.microsoft.com/office/powerpoint/2010/main" val="29694050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b="1" dirty="0"/>
              <a:t>Rétropropagation</a:t>
            </a:r>
          </a:p>
          <a:p>
            <a:r>
              <a:rPr lang="fr-BE" dirty="0"/>
              <a:t>La </a:t>
            </a:r>
            <a:r>
              <a:rPr lang="fr-BE" dirty="0">
                <a:hlinkClick r:id="rId3" tooltip="Rétropropagation"/>
              </a:rPr>
              <a:t>rétropropagation</a:t>
            </a:r>
            <a:r>
              <a:rPr lang="fr-BE" dirty="0"/>
              <a:t> consiste à </a:t>
            </a:r>
            <a:r>
              <a:rPr lang="fr-BE" dirty="0" err="1"/>
              <a:t>rétropropager</a:t>
            </a:r>
            <a:r>
              <a:rPr lang="fr-BE" dirty="0"/>
              <a:t> l'erreur commise par un neurone à ses synapses et aux neurones qui y sont reliés. Pour les réseaux de neurones, on utilise habituellement la </a:t>
            </a:r>
            <a:r>
              <a:rPr lang="fr-BE" i="1" dirty="0"/>
              <a:t>rétropropagation du gradient de l'erreur</a:t>
            </a:r>
            <a:r>
              <a:rPr lang="fr-BE" dirty="0"/>
              <a:t>, qui consiste à corriger les erreurs selon l'importance des éléments qui ont justement participé à la réalisation de ces erreurs : les poids synaptiques qui contribuent à engendrer une erreur importante se verront modifiés de manière plus significative que les poids qui ont engendré une erreur marginale. </a:t>
            </a:r>
          </a:p>
          <a:p>
            <a:r>
              <a:rPr lang="fr-BE" dirty="0"/>
              <a:t>La phase d’apprentissage repose intégralement sur la « </a:t>
            </a:r>
            <a:r>
              <a:rPr lang="fr-BE" b="1" dirty="0"/>
              <a:t>descente de gradient</a:t>
            </a:r>
            <a:r>
              <a:rPr lang="fr-BE" dirty="0"/>
              <a:t>« .</a:t>
            </a:r>
          </a:p>
          <a:p>
            <a:r>
              <a:rPr lang="fr-BE" dirty="0"/>
              <a:t>Suite à l’évaluation d’une entrée par le réseau de neurones, on peut la comparer à la réponse attendue et dire de combien est-ce qu’il s’est trompé. S’il prédit 0.7 et qu’on attendait 1, son erreur est calculée soit avec une norme </a:t>
            </a:r>
            <a:r>
              <a:rPr lang="fr-BE" sz="1200" i="1" kern="1200" dirty="0">
                <a:solidFill>
                  <a:schemeClr val="tx1"/>
                </a:solidFill>
                <a:effectLst/>
                <a:latin typeface="+mn-lt"/>
                <a:ea typeface="+mn-ea"/>
                <a:cs typeface="+mn-cs"/>
              </a:rPr>
              <a:t>L</a:t>
            </a:r>
            <a:r>
              <a:rPr lang="fr-BE" sz="1200" kern="1200" dirty="0">
                <a:solidFill>
                  <a:schemeClr val="tx1"/>
                </a:solidFill>
                <a:effectLst/>
                <a:latin typeface="+mn-lt"/>
                <a:ea typeface="+mn-ea"/>
                <a:cs typeface="+mn-cs"/>
              </a:rPr>
              <a:t>1</a:t>
            </a:r>
            <a:r>
              <a:rPr lang="fr-BE" dirty="0"/>
              <a:t> ou </a:t>
            </a:r>
            <a:r>
              <a:rPr lang="fr-BE" sz="1200" i="1" kern="1200" dirty="0">
                <a:solidFill>
                  <a:schemeClr val="tx1"/>
                </a:solidFill>
                <a:effectLst/>
                <a:latin typeface="+mn-lt"/>
                <a:ea typeface="+mn-ea"/>
                <a:cs typeface="+mn-cs"/>
              </a:rPr>
              <a:t>L</a:t>
            </a:r>
            <a:r>
              <a:rPr lang="fr-BE" sz="1200" kern="1200" dirty="0">
                <a:solidFill>
                  <a:schemeClr val="tx1"/>
                </a:solidFill>
                <a:effectLst/>
                <a:latin typeface="+mn-lt"/>
                <a:ea typeface="+mn-ea"/>
                <a:cs typeface="+mn-cs"/>
              </a:rPr>
              <a:t>2,</a:t>
            </a:r>
            <a:endParaRPr lang="fr-BE" dirty="0"/>
          </a:p>
          <a:p>
            <a:r>
              <a:rPr lang="fr-BE" dirty="0"/>
              <a:t>On met alors les poids à jour un par un à partir de cet écart, en partant de la fin et en remontant. Toute cette phase sera justifiée dans la partie 5, mais on peut déjà dire qu’elle s’appuie sur… les </a:t>
            </a:r>
            <a:r>
              <a:rPr lang="fr-BE" b="1" dirty="0"/>
              <a:t>dérivées partielles</a:t>
            </a:r>
            <a:r>
              <a:rPr lang="fr-BE" dirty="0"/>
              <a:t>… (pour évaluer l’impact d’un changement de poids sur notre erreur).</a:t>
            </a:r>
          </a:p>
          <a:p>
            <a:r>
              <a:rPr lang="fr-BE" b="1" dirty="0"/>
              <a:t>Rétropropagation du gradient, une manière d’apprendre par l’expérience</a:t>
            </a:r>
          </a:p>
          <a:p>
            <a:r>
              <a:rPr lang="fr-BE" dirty="0"/>
              <a:t>Parlons à présent du nerf de la guerre des perceptrons multicouches, ce qui rend possible l’apprentissage : le système de mise à jour des poids pour adapter le modèle aux données i.e. la </a:t>
            </a:r>
            <a:r>
              <a:rPr lang="fr-BE" b="1" dirty="0"/>
              <a:t>descente de gradient</a:t>
            </a:r>
            <a:r>
              <a:rPr lang="fr-BE" dirty="0"/>
              <a:t>.</a:t>
            </a:r>
          </a:p>
          <a:p>
            <a:r>
              <a:rPr lang="fr-BE"/>
              <a:t>En effet, les </a:t>
            </a:r>
            <a:r>
              <a:rPr lang="fr-BE" b="1"/>
              <a:t>poids</a:t>
            </a:r>
            <a:r>
              <a:rPr lang="fr-BE"/>
              <a:t> (et le biais) sont </a:t>
            </a:r>
            <a:r>
              <a:rPr lang="fr-BE" b="1"/>
              <a:t>les seules variables</a:t>
            </a:r>
            <a:r>
              <a:rPr lang="fr-BE"/>
              <a:t>, au final, du perceptron, un fois l’architecture mise en place (neurones, couches, vitesse d’apprentissage…).</a:t>
            </a:r>
          </a:p>
          <a:p>
            <a:endParaRPr lang="fr-BE" dirty="0"/>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10</a:t>
            </a:fld>
            <a:endParaRPr lang="fr-BE"/>
          </a:p>
        </p:txBody>
      </p:sp>
    </p:spTree>
    <p:extLst>
      <p:ext uri="{BB962C8B-B14F-4D97-AF65-F5344CB8AC3E}">
        <p14:creationId xmlns:p14="http://schemas.microsoft.com/office/powerpoint/2010/main" val="40858965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la </a:t>
            </a:r>
            <a:r>
              <a:rPr lang="fr-BE" b="1" dirty="0"/>
              <a:t>rétropropagation du gradient</a:t>
            </a:r>
            <a:r>
              <a:rPr lang="fr-BE" dirty="0"/>
              <a:t> est une méthode pour calculer le gradient de l'erreur pour chaque neurone d'un </a:t>
            </a:r>
            <a:r>
              <a:rPr lang="fr-BE" dirty="0">
                <a:hlinkClick r:id="rId3" tooltip="Réseau de neurones"/>
              </a:rPr>
              <a:t>réseau de neurones</a:t>
            </a:r>
            <a:r>
              <a:rPr lang="fr-BE" dirty="0"/>
              <a:t>, de la dernière couche vers la première.</a:t>
            </a:r>
          </a:p>
          <a:p>
            <a:r>
              <a:rPr lang="fr-BE" dirty="0"/>
              <a:t>Dans le cas des réseaux de neurones, les poids </a:t>
            </a:r>
            <a:r>
              <a:rPr lang="fr-BE" dirty="0">
                <a:hlinkClick r:id="rId4" tooltip="Synapse"/>
              </a:rPr>
              <a:t>synaptiques</a:t>
            </a:r>
            <a:r>
              <a:rPr lang="fr-BE" dirty="0"/>
              <a:t> qui contribuent à engendrer une erreur importante se verront modifiés de manière plus significative que les poids qui ont engendré une erreur marginale. </a:t>
            </a:r>
          </a:p>
          <a:p>
            <a:r>
              <a:rPr lang="fr-BE" dirty="0"/>
              <a:t>Pour créer un GAN, on doit commencer par déterminer la sortie finale souhaitée et compiler un jeu initial de données d'apprentissage fondé sur ces paramètres. Ensuite, ces données sont envoyées de manière aléatoire dans le générateur jusqu'à ce qu'il obtienne une précision minimum dans la production des sorties.</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18</a:t>
            </a:fld>
            <a:endParaRPr lang="fr-BE"/>
          </a:p>
        </p:txBody>
      </p:sp>
    </p:spTree>
    <p:extLst>
      <p:ext uri="{BB962C8B-B14F-4D97-AF65-F5344CB8AC3E}">
        <p14:creationId xmlns:p14="http://schemas.microsoft.com/office/powerpoint/2010/main" val="21912409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Le générateur est un type de </a:t>
            </a:r>
            <a:r>
              <a:rPr lang="fr-BE" dirty="0">
                <a:hlinkClick r:id="rId3"/>
              </a:rPr>
              <a:t>réseau neuronal convolutif</a:t>
            </a:r>
            <a:r>
              <a:rPr lang="fr-BE" dirty="0"/>
              <a:t> qui crée de nouvelles instances d'un objet. Le discriminateur est un type de </a:t>
            </a:r>
            <a:r>
              <a:rPr lang="fr-BE" dirty="0">
                <a:hlinkClick r:id="rId4"/>
              </a:rPr>
              <a:t>réseau neuronal </a:t>
            </a:r>
            <a:r>
              <a:rPr lang="fr-BE" dirty="0" err="1">
                <a:hlinkClick r:id="rId4"/>
              </a:rPr>
              <a:t>déconvolutif</a:t>
            </a:r>
            <a:r>
              <a:rPr lang="fr-BE" dirty="0"/>
              <a:t> qui détermine l'authenticité de cet objet ou son appartenance à un </a:t>
            </a:r>
            <a:r>
              <a:rPr lang="fr-BE" dirty="0">
                <a:hlinkClick r:id="rId5"/>
              </a:rPr>
              <a:t>jeu de données</a:t>
            </a:r>
            <a:r>
              <a:rPr lang="fr-BE" dirty="0"/>
              <a:t>.</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19</a:t>
            </a:fld>
            <a:endParaRPr lang="fr-BE"/>
          </a:p>
        </p:txBody>
      </p:sp>
    </p:spTree>
    <p:extLst>
      <p:ext uri="{BB962C8B-B14F-4D97-AF65-F5344CB8AC3E}">
        <p14:creationId xmlns:p14="http://schemas.microsoft.com/office/powerpoint/2010/main" val="39452608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3A8A2E1-B4D2-4AFD-A9FF-F76868B5590B}"/>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fr-BE"/>
          </a:p>
        </p:txBody>
      </p:sp>
      <p:sp>
        <p:nvSpPr>
          <p:cNvPr id="3" name="Sous-titre 2">
            <a:extLst>
              <a:ext uri="{FF2B5EF4-FFF2-40B4-BE49-F238E27FC236}">
                <a16:creationId xmlns:a16="http://schemas.microsoft.com/office/drawing/2014/main" id="{D53F2383-A71D-4BC0-873F-36A5C06F36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fr-BE"/>
          </a:p>
        </p:txBody>
      </p:sp>
      <p:sp>
        <p:nvSpPr>
          <p:cNvPr id="4" name="Espace réservé de la date 3">
            <a:extLst>
              <a:ext uri="{FF2B5EF4-FFF2-40B4-BE49-F238E27FC236}">
                <a16:creationId xmlns:a16="http://schemas.microsoft.com/office/drawing/2014/main" id="{94C246E8-35AA-46F4-B4F4-DB96DC0B4980}"/>
              </a:ext>
            </a:extLst>
          </p:cNvPr>
          <p:cNvSpPr>
            <a:spLocks noGrp="1"/>
          </p:cNvSpPr>
          <p:nvPr>
            <p:ph type="dt" sz="half" idx="10"/>
          </p:nvPr>
        </p:nvSpPr>
        <p:spPr/>
        <p:txBody>
          <a:bodyPr/>
          <a:lstStyle/>
          <a:p>
            <a:r>
              <a:rPr lang="fr-FR"/>
              <a:t>28-08-2019</a:t>
            </a:r>
            <a:endParaRPr lang="fr-BE"/>
          </a:p>
        </p:txBody>
      </p:sp>
      <p:sp>
        <p:nvSpPr>
          <p:cNvPr id="5" name="Espace réservé du pied de page 4">
            <a:extLst>
              <a:ext uri="{FF2B5EF4-FFF2-40B4-BE49-F238E27FC236}">
                <a16:creationId xmlns:a16="http://schemas.microsoft.com/office/drawing/2014/main" id="{E865E33E-4263-4E90-9BAF-F0636926697C}"/>
              </a:ext>
            </a:extLst>
          </p:cNvPr>
          <p:cNvSpPr>
            <a:spLocks noGrp="1"/>
          </p:cNvSpPr>
          <p:nvPr>
            <p:ph type="ftr" sz="quarter" idx="11"/>
          </p:nvPr>
        </p:nvSpPr>
        <p:spPr/>
        <p:txBody>
          <a:bodyPr/>
          <a:lstStyle/>
          <a:p>
            <a:r>
              <a:rPr lang="fr-BE"/>
              <a:t>ROMBAUX Michaël - IG CHARLEROI</a:t>
            </a:r>
          </a:p>
        </p:txBody>
      </p:sp>
      <p:sp>
        <p:nvSpPr>
          <p:cNvPr id="6" name="Espace réservé du numéro de diapositive 5">
            <a:extLst>
              <a:ext uri="{FF2B5EF4-FFF2-40B4-BE49-F238E27FC236}">
                <a16:creationId xmlns:a16="http://schemas.microsoft.com/office/drawing/2014/main" id="{9AA66197-3C10-4C65-BE4A-ABBA82C4516A}"/>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7478279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6B01F4A-4D3B-44EE-9264-50A093C667D5}"/>
              </a:ext>
            </a:extLst>
          </p:cNvPr>
          <p:cNvSpPr>
            <a:spLocks noGrp="1"/>
          </p:cNvSpPr>
          <p:nvPr>
            <p:ph type="title"/>
          </p:nvPr>
        </p:nvSpPr>
        <p:spPr/>
        <p:txBody>
          <a:bodyPr/>
          <a:lstStyle/>
          <a:p>
            <a:r>
              <a:rPr lang="fr-FR"/>
              <a:t>Modifiez le style du titre</a:t>
            </a:r>
            <a:endParaRPr lang="fr-BE"/>
          </a:p>
        </p:txBody>
      </p:sp>
      <p:sp>
        <p:nvSpPr>
          <p:cNvPr id="3" name="Espace réservé du texte vertical 2">
            <a:extLst>
              <a:ext uri="{FF2B5EF4-FFF2-40B4-BE49-F238E27FC236}">
                <a16:creationId xmlns:a16="http://schemas.microsoft.com/office/drawing/2014/main" id="{656DC926-9E85-416E-B6F6-8395964E6BA9}"/>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14DC3D59-BA9F-494F-8AF3-157F3BF8A8D6}"/>
              </a:ext>
            </a:extLst>
          </p:cNvPr>
          <p:cNvSpPr>
            <a:spLocks noGrp="1"/>
          </p:cNvSpPr>
          <p:nvPr>
            <p:ph type="dt" sz="half" idx="10"/>
          </p:nvPr>
        </p:nvSpPr>
        <p:spPr/>
        <p:txBody>
          <a:bodyPr/>
          <a:lstStyle/>
          <a:p>
            <a:r>
              <a:rPr lang="fr-FR"/>
              <a:t>28-08-2019</a:t>
            </a:r>
            <a:endParaRPr lang="fr-BE"/>
          </a:p>
        </p:txBody>
      </p:sp>
      <p:sp>
        <p:nvSpPr>
          <p:cNvPr id="5" name="Espace réservé du pied de page 4">
            <a:extLst>
              <a:ext uri="{FF2B5EF4-FFF2-40B4-BE49-F238E27FC236}">
                <a16:creationId xmlns:a16="http://schemas.microsoft.com/office/drawing/2014/main" id="{089A767A-95D7-4051-AD06-5464653A8987}"/>
              </a:ext>
            </a:extLst>
          </p:cNvPr>
          <p:cNvSpPr>
            <a:spLocks noGrp="1"/>
          </p:cNvSpPr>
          <p:nvPr>
            <p:ph type="ftr" sz="quarter" idx="11"/>
          </p:nvPr>
        </p:nvSpPr>
        <p:spPr/>
        <p:txBody>
          <a:bodyPr/>
          <a:lstStyle/>
          <a:p>
            <a:r>
              <a:rPr lang="fr-BE"/>
              <a:t>ROMBAUX Michaël - IG CHARLEROI</a:t>
            </a:r>
          </a:p>
        </p:txBody>
      </p:sp>
      <p:sp>
        <p:nvSpPr>
          <p:cNvPr id="6" name="Espace réservé du numéro de diapositive 5">
            <a:extLst>
              <a:ext uri="{FF2B5EF4-FFF2-40B4-BE49-F238E27FC236}">
                <a16:creationId xmlns:a16="http://schemas.microsoft.com/office/drawing/2014/main" id="{F87D34F2-77CD-4DB5-A699-F81C15AC6C80}"/>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961142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DD2812AE-B47A-480B-B425-766032130EBA}"/>
              </a:ext>
            </a:extLst>
          </p:cNvPr>
          <p:cNvSpPr>
            <a:spLocks noGrp="1"/>
          </p:cNvSpPr>
          <p:nvPr>
            <p:ph type="title" orient="vert"/>
          </p:nvPr>
        </p:nvSpPr>
        <p:spPr>
          <a:xfrm>
            <a:off x="8724900" y="365125"/>
            <a:ext cx="2628900" cy="5811838"/>
          </a:xfrm>
        </p:spPr>
        <p:txBody>
          <a:bodyPr vert="eaVert"/>
          <a:lstStyle/>
          <a:p>
            <a:r>
              <a:rPr lang="fr-FR"/>
              <a:t>Modifiez le style du titre</a:t>
            </a:r>
            <a:endParaRPr lang="fr-BE"/>
          </a:p>
        </p:txBody>
      </p:sp>
      <p:sp>
        <p:nvSpPr>
          <p:cNvPr id="3" name="Espace réservé du texte vertical 2">
            <a:extLst>
              <a:ext uri="{FF2B5EF4-FFF2-40B4-BE49-F238E27FC236}">
                <a16:creationId xmlns:a16="http://schemas.microsoft.com/office/drawing/2014/main" id="{62ECFF47-47D6-474B-8B9E-D16B07F5493E}"/>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6D334726-A271-46D7-8AB6-399806D327CD}"/>
              </a:ext>
            </a:extLst>
          </p:cNvPr>
          <p:cNvSpPr>
            <a:spLocks noGrp="1"/>
          </p:cNvSpPr>
          <p:nvPr>
            <p:ph type="dt" sz="half" idx="10"/>
          </p:nvPr>
        </p:nvSpPr>
        <p:spPr/>
        <p:txBody>
          <a:bodyPr/>
          <a:lstStyle/>
          <a:p>
            <a:r>
              <a:rPr lang="fr-FR"/>
              <a:t>28-08-2019</a:t>
            </a:r>
            <a:endParaRPr lang="fr-BE"/>
          </a:p>
        </p:txBody>
      </p:sp>
      <p:sp>
        <p:nvSpPr>
          <p:cNvPr id="5" name="Espace réservé du pied de page 4">
            <a:extLst>
              <a:ext uri="{FF2B5EF4-FFF2-40B4-BE49-F238E27FC236}">
                <a16:creationId xmlns:a16="http://schemas.microsoft.com/office/drawing/2014/main" id="{545DD3D8-BD0A-4159-8A8A-A0B5C0F4BBCA}"/>
              </a:ext>
            </a:extLst>
          </p:cNvPr>
          <p:cNvSpPr>
            <a:spLocks noGrp="1"/>
          </p:cNvSpPr>
          <p:nvPr>
            <p:ph type="ftr" sz="quarter" idx="11"/>
          </p:nvPr>
        </p:nvSpPr>
        <p:spPr/>
        <p:txBody>
          <a:bodyPr/>
          <a:lstStyle/>
          <a:p>
            <a:r>
              <a:rPr lang="fr-BE"/>
              <a:t>ROMBAUX Michaël - IG CHARLEROI</a:t>
            </a:r>
          </a:p>
        </p:txBody>
      </p:sp>
      <p:sp>
        <p:nvSpPr>
          <p:cNvPr id="6" name="Espace réservé du numéro de diapositive 5">
            <a:extLst>
              <a:ext uri="{FF2B5EF4-FFF2-40B4-BE49-F238E27FC236}">
                <a16:creationId xmlns:a16="http://schemas.microsoft.com/office/drawing/2014/main" id="{0F32C135-E8AA-4000-896B-BD56F2DBB729}"/>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3307584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5FF374E-AFD5-4A40-ACB6-F68C177A5153}"/>
              </a:ext>
            </a:extLst>
          </p:cNvPr>
          <p:cNvSpPr>
            <a:spLocks noGrp="1"/>
          </p:cNvSpPr>
          <p:nvPr>
            <p:ph type="title"/>
          </p:nvPr>
        </p:nvSpPr>
        <p:spPr/>
        <p:txBody>
          <a:bodyPr/>
          <a:lstStyle/>
          <a:p>
            <a:r>
              <a:rPr lang="fr-FR"/>
              <a:t>Modifiez le style du titre</a:t>
            </a:r>
            <a:endParaRPr lang="fr-BE"/>
          </a:p>
        </p:txBody>
      </p:sp>
      <p:sp>
        <p:nvSpPr>
          <p:cNvPr id="3" name="Espace réservé du contenu 2">
            <a:extLst>
              <a:ext uri="{FF2B5EF4-FFF2-40B4-BE49-F238E27FC236}">
                <a16:creationId xmlns:a16="http://schemas.microsoft.com/office/drawing/2014/main" id="{D20A9C96-3F60-4C17-8C03-327C2B42D35D}"/>
              </a:ext>
            </a:extLst>
          </p:cNvPr>
          <p:cNvSpPr>
            <a:spLocks noGrp="1"/>
          </p:cNvSpPr>
          <p:nvPr>
            <p:ph idx="1"/>
          </p:nvPr>
        </p:nvSpPr>
        <p:spPr/>
        <p:txBody>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BE" dirty="0"/>
          </a:p>
        </p:txBody>
      </p:sp>
      <p:sp>
        <p:nvSpPr>
          <p:cNvPr id="4" name="Espace réservé de la date 3">
            <a:extLst>
              <a:ext uri="{FF2B5EF4-FFF2-40B4-BE49-F238E27FC236}">
                <a16:creationId xmlns:a16="http://schemas.microsoft.com/office/drawing/2014/main" id="{00189A8C-F154-464C-92B5-F81C3FCB9B0E}"/>
              </a:ext>
            </a:extLst>
          </p:cNvPr>
          <p:cNvSpPr>
            <a:spLocks noGrp="1"/>
          </p:cNvSpPr>
          <p:nvPr>
            <p:ph type="dt" sz="half" idx="10"/>
          </p:nvPr>
        </p:nvSpPr>
        <p:spPr/>
        <p:txBody>
          <a:bodyPr/>
          <a:lstStyle>
            <a:lvl1pPr>
              <a:defRPr sz="1800">
                <a:solidFill>
                  <a:schemeClr val="tx1"/>
                </a:solidFill>
              </a:defRPr>
            </a:lvl1pPr>
          </a:lstStyle>
          <a:p>
            <a:r>
              <a:rPr lang="fr-FR" dirty="0"/>
              <a:t>28-08-2019</a:t>
            </a:r>
            <a:endParaRPr lang="fr-BE" dirty="0"/>
          </a:p>
        </p:txBody>
      </p:sp>
      <p:sp>
        <p:nvSpPr>
          <p:cNvPr id="5" name="Espace réservé du pied de page 4">
            <a:extLst>
              <a:ext uri="{FF2B5EF4-FFF2-40B4-BE49-F238E27FC236}">
                <a16:creationId xmlns:a16="http://schemas.microsoft.com/office/drawing/2014/main" id="{6A51D52B-F806-461D-B4F3-25F5FF042D84}"/>
              </a:ext>
            </a:extLst>
          </p:cNvPr>
          <p:cNvSpPr>
            <a:spLocks noGrp="1"/>
          </p:cNvSpPr>
          <p:nvPr>
            <p:ph type="ftr" sz="quarter" idx="11"/>
          </p:nvPr>
        </p:nvSpPr>
        <p:spPr/>
        <p:txBody>
          <a:bodyPr/>
          <a:lstStyle>
            <a:lvl1pPr>
              <a:defRPr sz="1800">
                <a:solidFill>
                  <a:schemeClr val="tx1"/>
                </a:solidFill>
              </a:defRPr>
            </a:lvl1pPr>
          </a:lstStyle>
          <a:p>
            <a:r>
              <a:rPr lang="fr-BE" dirty="0"/>
              <a:t>ROMBAUX Michaël - IG CHARLEROI</a:t>
            </a:r>
          </a:p>
        </p:txBody>
      </p:sp>
      <p:sp>
        <p:nvSpPr>
          <p:cNvPr id="6" name="Espace réservé du numéro de diapositive 5">
            <a:extLst>
              <a:ext uri="{FF2B5EF4-FFF2-40B4-BE49-F238E27FC236}">
                <a16:creationId xmlns:a16="http://schemas.microsoft.com/office/drawing/2014/main" id="{FC075A93-5688-4A58-ADA8-DF646FE35624}"/>
              </a:ext>
            </a:extLst>
          </p:cNvPr>
          <p:cNvSpPr>
            <a:spLocks noGrp="1"/>
          </p:cNvSpPr>
          <p:nvPr>
            <p:ph type="sldNum" sz="quarter" idx="12"/>
          </p:nvPr>
        </p:nvSpPr>
        <p:spPr>
          <a:xfrm>
            <a:off x="8573471" y="6352118"/>
            <a:ext cx="873967" cy="365125"/>
          </a:xfrm>
        </p:spPr>
        <p:txBody>
          <a:bodyPr/>
          <a:lstStyle>
            <a:lvl1pPr>
              <a:defRPr>
                <a:solidFill>
                  <a:schemeClr val="tx1"/>
                </a:solidFill>
              </a:defRPr>
            </a:lvl1pPr>
          </a:lstStyle>
          <a:p>
            <a:fld id="{9350655B-B394-4670-AE82-A64F671D6FCB}" type="slidenum">
              <a:rPr lang="fr-BE" smtClean="0"/>
              <a:pPr/>
              <a:t>‹N°›</a:t>
            </a:fld>
            <a:endParaRPr lang="fr-BE" dirty="0"/>
          </a:p>
        </p:txBody>
      </p:sp>
      <p:pic>
        <p:nvPicPr>
          <p:cNvPr id="7" name="Espace réservé du contenu 6">
            <a:extLst>
              <a:ext uri="{FF2B5EF4-FFF2-40B4-BE49-F238E27FC236}">
                <a16:creationId xmlns:a16="http://schemas.microsoft.com/office/drawing/2014/main" id="{7AB5E27E-269C-467A-9900-B29278C9635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30746" y="5995723"/>
            <a:ext cx="2561253" cy="862277"/>
          </a:xfrm>
          <a:prstGeom prst="rect">
            <a:avLst/>
          </a:prstGeom>
        </p:spPr>
      </p:pic>
      <p:pic>
        <p:nvPicPr>
          <p:cNvPr id="8" name="Image 7">
            <a:extLst>
              <a:ext uri="{FF2B5EF4-FFF2-40B4-BE49-F238E27FC236}">
                <a16:creationId xmlns:a16="http://schemas.microsoft.com/office/drawing/2014/main" id="{54DCCEC2-BE5D-4ED6-9CF6-D6FB93185D33}"/>
              </a:ext>
            </a:extLst>
          </p:cNvPr>
          <p:cNvPicPr>
            <a:picLocks noChangeAspect="1"/>
          </p:cNvPicPr>
          <p:nvPr userDrawn="1"/>
        </p:nvPicPr>
        <p:blipFill>
          <a:blip r:embed="rId3"/>
          <a:stretch>
            <a:fillRect/>
          </a:stretch>
        </p:blipFill>
        <p:spPr>
          <a:xfrm>
            <a:off x="9856237" y="0"/>
            <a:ext cx="2335763" cy="848539"/>
          </a:xfrm>
          <a:prstGeom prst="rect">
            <a:avLst/>
          </a:prstGeom>
        </p:spPr>
      </p:pic>
      <p:cxnSp>
        <p:nvCxnSpPr>
          <p:cNvPr id="9" name="Connecteur droit 8">
            <a:extLst>
              <a:ext uri="{FF2B5EF4-FFF2-40B4-BE49-F238E27FC236}">
                <a16:creationId xmlns:a16="http://schemas.microsoft.com/office/drawing/2014/main" id="{6F104673-87FA-45A4-BBD4-8174742F9875}"/>
              </a:ext>
            </a:extLst>
          </p:cNvPr>
          <p:cNvCxnSpPr/>
          <p:nvPr userDrawn="1"/>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2339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080B45-6444-4C10-A7DA-75C682969D71}"/>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fr-BE"/>
          </a:p>
        </p:txBody>
      </p:sp>
      <p:sp>
        <p:nvSpPr>
          <p:cNvPr id="3" name="Espace réservé du texte 2">
            <a:extLst>
              <a:ext uri="{FF2B5EF4-FFF2-40B4-BE49-F238E27FC236}">
                <a16:creationId xmlns:a16="http://schemas.microsoft.com/office/drawing/2014/main" id="{51CCBBEE-EA64-42DD-9ACA-356D5DB23B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622AA102-5BAB-4AC5-BBA7-45E6115A8244}"/>
              </a:ext>
            </a:extLst>
          </p:cNvPr>
          <p:cNvSpPr>
            <a:spLocks noGrp="1"/>
          </p:cNvSpPr>
          <p:nvPr>
            <p:ph type="dt" sz="half" idx="10"/>
          </p:nvPr>
        </p:nvSpPr>
        <p:spPr/>
        <p:txBody>
          <a:bodyPr/>
          <a:lstStyle/>
          <a:p>
            <a:r>
              <a:rPr lang="fr-FR"/>
              <a:t>28-08-2019</a:t>
            </a:r>
            <a:endParaRPr lang="fr-BE"/>
          </a:p>
        </p:txBody>
      </p:sp>
      <p:sp>
        <p:nvSpPr>
          <p:cNvPr id="5" name="Espace réservé du pied de page 4">
            <a:extLst>
              <a:ext uri="{FF2B5EF4-FFF2-40B4-BE49-F238E27FC236}">
                <a16:creationId xmlns:a16="http://schemas.microsoft.com/office/drawing/2014/main" id="{5B7960B5-B63B-48DE-A40A-D97568D1E71F}"/>
              </a:ext>
            </a:extLst>
          </p:cNvPr>
          <p:cNvSpPr>
            <a:spLocks noGrp="1"/>
          </p:cNvSpPr>
          <p:nvPr>
            <p:ph type="ftr" sz="quarter" idx="11"/>
          </p:nvPr>
        </p:nvSpPr>
        <p:spPr/>
        <p:txBody>
          <a:bodyPr/>
          <a:lstStyle/>
          <a:p>
            <a:r>
              <a:rPr lang="fr-BE"/>
              <a:t>ROMBAUX Michaël - IG CHARLEROI</a:t>
            </a:r>
          </a:p>
        </p:txBody>
      </p:sp>
      <p:sp>
        <p:nvSpPr>
          <p:cNvPr id="6" name="Espace réservé du numéro de diapositive 5">
            <a:extLst>
              <a:ext uri="{FF2B5EF4-FFF2-40B4-BE49-F238E27FC236}">
                <a16:creationId xmlns:a16="http://schemas.microsoft.com/office/drawing/2014/main" id="{A1D52057-309B-47C4-B66C-B33EA940D3C9}"/>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3118342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D7514E-DFC4-48E1-8012-2F7412478FF1}"/>
              </a:ext>
            </a:extLst>
          </p:cNvPr>
          <p:cNvSpPr>
            <a:spLocks noGrp="1"/>
          </p:cNvSpPr>
          <p:nvPr>
            <p:ph type="title"/>
          </p:nvPr>
        </p:nvSpPr>
        <p:spPr/>
        <p:txBody>
          <a:bodyPr/>
          <a:lstStyle/>
          <a:p>
            <a:r>
              <a:rPr lang="fr-FR"/>
              <a:t>Modifiez le style du titre</a:t>
            </a:r>
            <a:endParaRPr lang="fr-BE"/>
          </a:p>
        </p:txBody>
      </p:sp>
      <p:sp>
        <p:nvSpPr>
          <p:cNvPr id="3" name="Espace réservé du contenu 2">
            <a:extLst>
              <a:ext uri="{FF2B5EF4-FFF2-40B4-BE49-F238E27FC236}">
                <a16:creationId xmlns:a16="http://schemas.microsoft.com/office/drawing/2014/main" id="{63ADA591-78A3-489D-A113-DB16605A3CB0}"/>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contenu 3">
            <a:extLst>
              <a:ext uri="{FF2B5EF4-FFF2-40B4-BE49-F238E27FC236}">
                <a16:creationId xmlns:a16="http://schemas.microsoft.com/office/drawing/2014/main" id="{FCC25578-20D4-41BE-A677-909E5F59B756}"/>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e la date 4">
            <a:extLst>
              <a:ext uri="{FF2B5EF4-FFF2-40B4-BE49-F238E27FC236}">
                <a16:creationId xmlns:a16="http://schemas.microsoft.com/office/drawing/2014/main" id="{3A64004A-D708-4EC2-9D43-3698FDCC341E}"/>
              </a:ext>
            </a:extLst>
          </p:cNvPr>
          <p:cNvSpPr>
            <a:spLocks noGrp="1"/>
          </p:cNvSpPr>
          <p:nvPr>
            <p:ph type="dt" sz="half" idx="10"/>
          </p:nvPr>
        </p:nvSpPr>
        <p:spPr/>
        <p:txBody>
          <a:bodyPr/>
          <a:lstStyle/>
          <a:p>
            <a:r>
              <a:rPr lang="fr-FR"/>
              <a:t>28-08-2019</a:t>
            </a:r>
            <a:endParaRPr lang="fr-BE"/>
          </a:p>
        </p:txBody>
      </p:sp>
      <p:sp>
        <p:nvSpPr>
          <p:cNvPr id="6" name="Espace réservé du pied de page 5">
            <a:extLst>
              <a:ext uri="{FF2B5EF4-FFF2-40B4-BE49-F238E27FC236}">
                <a16:creationId xmlns:a16="http://schemas.microsoft.com/office/drawing/2014/main" id="{66D6F0D6-12C3-494F-8318-31BEE94EA529}"/>
              </a:ext>
            </a:extLst>
          </p:cNvPr>
          <p:cNvSpPr>
            <a:spLocks noGrp="1"/>
          </p:cNvSpPr>
          <p:nvPr>
            <p:ph type="ftr" sz="quarter" idx="11"/>
          </p:nvPr>
        </p:nvSpPr>
        <p:spPr/>
        <p:txBody>
          <a:bodyPr/>
          <a:lstStyle/>
          <a:p>
            <a:r>
              <a:rPr lang="fr-BE"/>
              <a:t>ROMBAUX Michaël - IG CHARLEROI</a:t>
            </a:r>
          </a:p>
        </p:txBody>
      </p:sp>
      <p:sp>
        <p:nvSpPr>
          <p:cNvPr id="7" name="Espace réservé du numéro de diapositive 6">
            <a:extLst>
              <a:ext uri="{FF2B5EF4-FFF2-40B4-BE49-F238E27FC236}">
                <a16:creationId xmlns:a16="http://schemas.microsoft.com/office/drawing/2014/main" id="{DB3613F8-A08F-4C10-9325-1AC18EF6376A}"/>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1005486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D25ACA-A00C-4337-BC06-009F4096AAC8}"/>
              </a:ext>
            </a:extLst>
          </p:cNvPr>
          <p:cNvSpPr>
            <a:spLocks noGrp="1"/>
          </p:cNvSpPr>
          <p:nvPr>
            <p:ph type="title"/>
          </p:nvPr>
        </p:nvSpPr>
        <p:spPr>
          <a:xfrm>
            <a:off x="839788" y="365125"/>
            <a:ext cx="10515600" cy="1325563"/>
          </a:xfrm>
        </p:spPr>
        <p:txBody>
          <a:bodyPr/>
          <a:lstStyle/>
          <a:p>
            <a:r>
              <a:rPr lang="fr-FR"/>
              <a:t>Modifiez le style du titre</a:t>
            </a:r>
            <a:endParaRPr lang="fr-BE"/>
          </a:p>
        </p:txBody>
      </p:sp>
      <p:sp>
        <p:nvSpPr>
          <p:cNvPr id="3" name="Espace réservé du texte 2">
            <a:extLst>
              <a:ext uri="{FF2B5EF4-FFF2-40B4-BE49-F238E27FC236}">
                <a16:creationId xmlns:a16="http://schemas.microsoft.com/office/drawing/2014/main" id="{E5BA9A54-EB19-4451-8C37-6DA931E3B4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56CCDB7D-906F-4B28-8B1C-09B75E87552C}"/>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u texte 4">
            <a:extLst>
              <a:ext uri="{FF2B5EF4-FFF2-40B4-BE49-F238E27FC236}">
                <a16:creationId xmlns:a16="http://schemas.microsoft.com/office/drawing/2014/main" id="{416D0E5A-A6D0-48AE-8960-B73D7C9DF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2E79CA75-0741-460A-AA87-7B7BD95788EF}"/>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7" name="Espace réservé de la date 6">
            <a:extLst>
              <a:ext uri="{FF2B5EF4-FFF2-40B4-BE49-F238E27FC236}">
                <a16:creationId xmlns:a16="http://schemas.microsoft.com/office/drawing/2014/main" id="{A421AA60-54B0-4F26-8F5B-403A4455EDBE}"/>
              </a:ext>
            </a:extLst>
          </p:cNvPr>
          <p:cNvSpPr>
            <a:spLocks noGrp="1"/>
          </p:cNvSpPr>
          <p:nvPr>
            <p:ph type="dt" sz="half" idx="10"/>
          </p:nvPr>
        </p:nvSpPr>
        <p:spPr/>
        <p:txBody>
          <a:bodyPr/>
          <a:lstStyle/>
          <a:p>
            <a:r>
              <a:rPr lang="fr-FR"/>
              <a:t>28-08-2019</a:t>
            </a:r>
            <a:endParaRPr lang="fr-BE"/>
          </a:p>
        </p:txBody>
      </p:sp>
      <p:sp>
        <p:nvSpPr>
          <p:cNvPr id="8" name="Espace réservé du pied de page 7">
            <a:extLst>
              <a:ext uri="{FF2B5EF4-FFF2-40B4-BE49-F238E27FC236}">
                <a16:creationId xmlns:a16="http://schemas.microsoft.com/office/drawing/2014/main" id="{F88E8923-B5B7-488D-B9B0-AF7ED5D9ED89}"/>
              </a:ext>
            </a:extLst>
          </p:cNvPr>
          <p:cNvSpPr>
            <a:spLocks noGrp="1"/>
          </p:cNvSpPr>
          <p:nvPr>
            <p:ph type="ftr" sz="quarter" idx="11"/>
          </p:nvPr>
        </p:nvSpPr>
        <p:spPr/>
        <p:txBody>
          <a:bodyPr/>
          <a:lstStyle/>
          <a:p>
            <a:r>
              <a:rPr lang="fr-BE"/>
              <a:t>ROMBAUX Michaël - IG CHARLEROI</a:t>
            </a:r>
          </a:p>
        </p:txBody>
      </p:sp>
      <p:sp>
        <p:nvSpPr>
          <p:cNvPr id="9" name="Espace réservé du numéro de diapositive 8">
            <a:extLst>
              <a:ext uri="{FF2B5EF4-FFF2-40B4-BE49-F238E27FC236}">
                <a16:creationId xmlns:a16="http://schemas.microsoft.com/office/drawing/2014/main" id="{FE8DA46C-5F9E-41F2-BA16-3109331ED19C}"/>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1120708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5D3606A-6DAE-4A59-AA95-E983CEAC8CDF}"/>
              </a:ext>
            </a:extLst>
          </p:cNvPr>
          <p:cNvSpPr>
            <a:spLocks noGrp="1"/>
          </p:cNvSpPr>
          <p:nvPr>
            <p:ph type="title"/>
          </p:nvPr>
        </p:nvSpPr>
        <p:spPr/>
        <p:txBody>
          <a:bodyPr/>
          <a:lstStyle/>
          <a:p>
            <a:r>
              <a:rPr lang="fr-FR"/>
              <a:t>Modifiez le style du titre</a:t>
            </a:r>
            <a:endParaRPr lang="fr-BE"/>
          </a:p>
        </p:txBody>
      </p:sp>
      <p:sp>
        <p:nvSpPr>
          <p:cNvPr id="3" name="Espace réservé de la date 2">
            <a:extLst>
              <a:ext uri="{FF2B5EF4-FFF2-40B4-BE49-F238E27FC236}">
                <a16:creationId xmlns:a16="http://schemas.microsoft.com/office/drawing/2014/main" id="{A5DEC02B-9A55-4C48-903F-F50CA2BA728C}"/>
              </a:ext>
            </a:extLst>
          </p:cNvPr>
          <p:cNvSpPr>
            <a:spLocks noGrp="1"/>
          </p:cNvSpPr>
          <p:nvPr>
            <p:ph type="dt" sz="half" idx="10"/>
          </p:nvPr>
        </p:nvSpPr>
        <p:spPr/>
        <p:txBody>
          <a:bodyPr/>
          <a:lstStyle/>
          <a:p>
            <a:r>
              <a:rPr lang="fr-FR"/>
              <a:t>28-08-2019</a:t>
            </a:r>
            <a:endParaRPr lang="fr-BE"/>
          </a:p>
        </p:txBody>
      </p:sp>
      <p:sp>
        <p:nvSpPr>
          <p:cNvPr id="4" name="Espace réservé du pied de page 3">
            <a:extLst>
              <a:ext uri="{FF2B5EF4-FFF2-40B4-BE49-F238E27FC236}">
                <a16:creationId xmlns:a16="http://schemas.microsoft.com/office/drawing/2014/main" id="{A10375B6-9F65-49B2-824C-F059F5C76C19}"/>
              </a:ext>
            </a:extLst>
          </p:cNvPr>
          <p:cNvSpPr>
            <a:spLocks noGrp="1"/>
          </p:cNvSpPr>
          <p:nvPr>
            <p:ph type="ftr" sz="quarter" idx="11"/>
          </p:nvPr>
        </p:nvSpPr>
        <p:spPr/>
        <p:txBody>
          <a:bodyPr/>
          <a:lstStyle/>
          <a:p>
            <a:r>
              <a:rPr lang="fr-BE"/>
              <a:t>ROMBAUX Michaël - IG CHARLEROI</a:t>
            </a:r>
          </a:p>
        </p:txBody>
      </p:sp>
      <p:sp>
        <p:nvSpPr>
          <p:cNvPr id="5" name="Espace réservé du numéro de diapositive 4">
            <a:extLst>
              <a:ext uri="{FF2B5EF4-FFF2-40B4-BE49-F238E27FC236}">
                <a16:creationId xmlns:a16="http://schemas.microsoft.com/office/drawing/2014/main" id="{6D9CA23D-036D-409A-A727-D5EB96FF272B}"/>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18935621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511F4F32-9231-445F-82C7-A5959CF947CC}"/>
              </a:ext>
            </a:extLst>
          </p:cNvPr>
          <p:cNvSpPr>
            <a:spLocks noGrp="1"/>
          </p:cNvSpPr>
          <p:nvPr>
            <p:ph type="dt" sz="half" idx="10"/>
          </p:nvPr>
        </p:nvSpPr>
        <p:spPr/>
        <p:txBody>
          <a:bodyPr/>
          <a:lstStyle/>
          <a:p>
            <a:r>
              <a:rPr lang="fr-FR"/>
              <a:t>28-08-2019</a:t>
            </a:r>
            <a:endParaRPr lang="fr-BE"/>
          </a:p>
        </p:txBody>
      </p:sp>
      <p:sp>
        <p:nvSpPr>
          <p:cNvPr id="3" name="Espace réservé du pied de page 2">
            <a:extLst>
              <a:ext uri="{FF2B5EF4-FFF2-40B4-BE49-F238E27FC236}">
                <a16:creationId xmlns:a16="http://schemas.microsoft.com/office/drawing/2014/main" id="{98DDF7D4-6416-4D06-9F28-8CE86376F05C}"/>
              </a:ext>
            </a:extLst>
          </p:cNvPr>
          <p:cNvSpPr>
            <a:spLocks noGrp="1"/>
          </p:cNvSpPr>
          <p:nvPr>
            <p:ph type="ftr" sz="quarter" idx="11"/>
          </p:nvPr>
        </p:nvSpPr>
        <p:spPr/>
        <p:txBody>
          <a:bodyPr/>
          <a:lstStyle/>
          <a:p>
            <a:r>
              <a:rPr lang="fr-BE"/>
              <a:t>ROMBAUX Michaël - IG CHARLEROI</a:t>
            </a:r>
          </a:p>
        </p:txBody>
      </p:sp>
      <p:sp>
        <p:nvSpPr>
          <p:cNvPr id="4" name="Espace réservé du numéro de diapositive 3">
            <a:extLst>
              <a:ext uri="{FF2B5EF4-FFF2-40B4-BE49-F238E27FC236}">
                <a16:creationId xmlns:a16="http://schemas.microsoft.com/office/drawing/2014/main" id="{7E3535AF-2CB7-4F76-9FE2-D65205FA3609}"/>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414312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75483D0-D47D-414D-8E4B-A2A829DE2B0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BE"/>
          </a:p>
        </p:txBody>
      </p:sp>
      <p:sp>
        <p:nvSpPr>
          <p:cNvPr id="3" name="Espace réservé du contenu 2">
            <a:extLst>
              <a:ext uri="{FF2B5EF4-FFF2-40B4-BE49-F238E27FC236}">
                <a16:creationId xmlns:a16="http://schemas.microsoft.com/office/drawing/2014/main" id="{CE26CD02-7DDD-46CF-9F6A-766E54ED81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texte 3">
            <a:extLst>
              <a:ext uri="{FF2B5EF4-FFF2-40B4-BE49-F238E27FC236}">
                <a16:creationId xmlns:a16="http://schemas.microsoft.com/office/drawing/2014/main" id="{4D2F5448-A1DB-4913-B06E-431C5CF7EF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DAB5FE53-7AED-4FBA-AE73-24D298CD274F}"/>
              </a:ext>
            </a:extLst>
          </p:cNvPr>
          <p:cNvSpPr>
            <a:spLocks noGrp="1"/>
          </p:cNvSpPr>
          <p:nvPr>
            <p:ph type="dt" sz="half" idx="10"/>
          </p:nvPr>
        </p:nvSpPr>
        <p:spPr/>
        <p:txBody>
          <a:bodyPr/>
          <a:lstStyle/>
          <a:p>
            <a:r>
              <a:rPr lang="fr-FR"/>
              <a:t>28-08-2019</a:t>
            </a:r>
            <a:endParaRPr lang="fr-BE"/>
          </a:p>
        </p:txBody>
      </p:sp>
      <p:sp>
        <p:nvSpPr>
          <p:cNvPr id="6" name="Espace réservé du pied de page 5">
            <a:extLst>
              <a:ext uri="{FF2B5EF4-FFF2-40B4-BE49-F238E27FC236}">
                <a16:creationId xmlns:a16="http://schemas.microsoft.com/office/drawing/2014/main" id="{EBEC86D6-C8E1-442F-9820-8A82F6BB599A}"/>
              </a:ext>
            </a:extLst>
          </p:cNvPr>
          <p:cNvSpPr>
            <a:spLocks noGrp="1"/>
          </p:cNvSpPr>
          <p:nvPr>
            <p:ph type="ftr" sz="quarter" idx="11"/>
          </p:nvPr>
        </p:nvSpPr>
        <p:spPr/>
        <p:txBody>
          <a:bodyPr/>
          <a:lstStyle/>
          <a:p>
            <a:r>
              <a:rPr lang="fr-BE"/>
              <a:t>ROMBAUX Michaël - IG CHARLEROI</a:t>
            </a:r>
          </a:p>
        </p:txBody>
      </p:sp>
      <p:sp>
        <p:nvSpPr>
          <p:cNvPr id="7" name="Espace réservé du numéro de diapositive 6">
            <a:extLst>
              <a:ext uri="{FF2B5EF4-FFF2-40B4-BE49-F238E27FC236}">
                <a16:creationId xmlns:a16="http://schemas.microsoft.com/office/drawing/2014/main" id="{E54F938B-F82D-4586-8737-3B9EFF00BBA1}"/>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34276764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D705FD7-9AD9-4157-BA25-AA32D129433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BE"/>
          </a:p>
        </p:txBody>
      </p:sp>
      <p:sp>
        <p:nvSpPr>
          <p:cNvPr id="3" name="Espace réservé pour une image  2">
            <a:extLst>
              <a:ext uri="{FF2B5EF4-FFF2-40B4-BE49-F238E27FC236}">
                <a16:creationId xmlns:a16="http://schemas.microsoft.com/office/drawing/2014/main" id="{A30200BB-FADB-4105-95FE-C63FDCB409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BE"/>
          </a:p>
        </p:txBody>
      </p:sp>
      <p:sp>
        <p:nvSpPr>
          <p:cNvPr id="4" name="Espace réservé du texte 3">
            <a:extLst>
              <a:ext uri="{FF2B5EF4-FFF2-40B4-BE49-F238E27FC236}">
                <a16:creationId xmlns:a16="http://schemas.microsoft.com/office/drawing/2014/main" id="{EEE84AE6-3C55-435B-BDA7-78D5D879FC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D3BAD65-0424-4428-9083-4D33CA617353}"/>
              </a:ext>
            </a:extLst>
          </p:cNvPr>
          <p:cNvSpPr>
            <a:spLocks noGrp="1"/>
          </p:cNvSpPr>
          <p:nvPr>
            <p:ph type="dt" sz="half" idx="10"/>
          </p:nvPr>
        </p:nvSpPr>
        <p:spPr/>
        <p:txBody>
          <a:bodyPr/>
          <a:lstStyle/>
          <a:p>
            <a:r>
              <a:rPr lang="fr-FR"/>
              <a:t>28-08-2019</a:t>
            </a:r>
            <a:endParaRPr lang="fr-BE"/>
          </a:p>
        </p:txBody>
      </p:sp>
      <p:sp>
        <p:nvSpPr>
          <p:cNvPr id="6" name="Espace réservé du pied de page 5">
            <a:extLst>
              <a:ext uri="{FF2B5EF4-FFF2-40B4-BE49-F238E27FC236}">
                <a16:creationId xmlns:a16="http://schemas.microsoft.com/office/drawing/2014/main" id="{36C52C55-0B67-47D2-9FFB-3E1C20662386}"/>
              </a:ext>
            </a:extLst>
          </p:cNvPr>
          <p:cNvSpPr>
            <a:spLocks noGrp="1"/>
          </p:cNvSpPr>
          <p:nvPr>
            <p:ph type="ftr" sz="quarter" idx="11"/>
          </p:nvPr>
        </p:nvSpPr>
        <p:spPr/>
        <p:txBody>
          <a:bodyPr/>
          <a:lstStyle/>
          <a:p>
            <a:r>
              <a:rPr lang="fr-BE"/>
              <a:t>ROMBAUX Michaël - IG CHARLEROI</a:t>
            </a:r>
          </a:p>
        </p:txBody>
      </p:sp>
      <p:sp>
        <p:nvSpPr>
          <p:cNvPr id="7" name="Espace réservé du numéro de diapositive 6">
            <a:extLst>
              <a:ext uri="{FF2B5EF4-FFF2-40B4-BE49-F238E27FC236}">
                <a16:creationId xmlns:a16="http://schemas.microsoft.com/office/drawing/2014/main" id="{6079939D-A772-4F2B-BC3D-D56346FE0ADA}"/>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1433361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1000"/>
            <a:lum/>
          </a:blip>
          <a:srcRect/>
          <a:stretch>
            <a:fillRect/>
          </a:stretch>
        </a:blipFill>
        <a:effectLst/>
      </p:bgPr>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9D70CFBA-77C9-444B-A66A-EF9201AA7B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fr-BE"/>
          </a:p>
        </p:txBody>
      </p:sp>
      <p:sp>
        <p:nvSpPr>
          <p:cNvPr id="3" name="Espace réservé du texte 2">
            <a:extLst>
              <a:ext uri="{FF2B5EF4-FFF2-40B4-BE49-F238E27FC236}">
                <a16:creationId xmlns:a16="http://schemas.microsoft.com/office/drawing/2014/main" id="{81D18F03-F7E0-4320-BC38-1AAF9A4DA6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BE" dirty="0"/>
          </a:p>
        </p:txBody>
      </p:sp>
      <p:sp>
        <p:nvSpPr>
          <p:cNvPr id="4" name="Espace réservé de la date 3">
            <a:extLst>
              <a:ext uri="{FF2B5EF4-FFF2-40B4-BE49-F238E27FC236}">
                <a16:creationId xmlns:a16="http://schemas.microsoft.com/office/drawing/2014/main" id="{0EF31906-8B95-495F-B53D-D258A5B7C6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olidFill>
              </a:defRPr>
            </a:lvl1pPr>
          </a:lstStyle>
          <a:p>
            <a:r>
              <a:rPr lang="fr-FR"/>
              <a:t>28-08-2019</a:t>
            </a:r>
            <a:endParaRPr lang="fr-BE" dirty="0"/>
          </a:p>
        </p:txBody>
      </p:sp>
      <p:sp>
        <p:nvSpPr>
          <p:cNvPr id="5" name="Espace réservé du pied de page 4">
            <a:extLst>
              <a:ext uri="{FF2B5EF4-FFF2-40B4-BE49-F238E27FC236}">
                <a16:creationId xmlns:a16="http://schemas.microsoft.com/office/drawing/2014/main" id="{74AECAD3-C514-4257-BC35-E4891AF837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r-BE"/>
              <a:t>ROMBAUX Michaël - IG CHARLEROI</a:t>
            </a:r>
          </a:p>
        </p:txBody>
      </p:sp>
      <p:sp>
        <p:nvSpPr>
          <p:cNvPr id="6" name="Espace réservé du numéro de diapositive 5">
            <a:extLst>
              <a:ext uri="{FF2B5EF4-FFF2-40B4-BE49-F238E27FC236}">
                <a16:creationId xmlns:a16="http://schemas.microsoft.com/office/drawing/2014/main" id="{7A593369-2D35-4F66-8384-A755039E4A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50655B-B394-4670-AE82-A64F671D6FCB}" type="slidenum">
              <a:rPr lang="fr-BE" smtClean="0"/>
              <a:t>‹N°›</a:t>
            </a:fld>
            <a:endParaRPr lang="fr-BE"/>
          </a:p>
        </p:txBody>
      </p:sp>
    </p:spTree>
    <p:extLst>
      <p:ext uri="{BB962C8B-B14F-4D97-AF65-F5344CB8AC3E}">
        <p14:creationId xmlns:p14="http://schemas.microsoft.com/office/powerpoint/2010/main" val="22892459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slideLayout" Target="../slideLayouts/slideLayout2.xml"/><Relationship Id="rId7" Type="http://schemas.openxmlformats.org/officeDocument/2006/relationships/image" Target="../media/image29.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 Id="rId9" Type="http://schemas.openxmlformats.org/officeDocument/2006/relationships/image" Target="../media/image31.png"/></Relationships>
</file>

<file path=ppt/slides/_rels/slide2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2220686" y="1964581"/>
            <a:ext cx="7016620" cy="2264047"/>
          </a:xfrm>
          <a:noFill/>
          <a:effectLst>
            <a:softEdge rad="12700"/>
          </a:effectLst>
        </p:spPr>
        <p:txBody>
          <a:bodyPr>
            <a:noAutofit/>
          </a:bodyPr>
          <a:lstStyle/>
          <a:p>
            <a:r>
              <a:rPr lang="fr-BE" sz="5400" b="1" dirty="0">
                <a:solidFill>
                  <a:schemeClr val="accent1">
                    <a:lumMod val="75000"/>
                  </a:schemeClr>
                </a:solidFill>
                <a:effectLst>
                  <a:outerShdw blurRad="38100" dist="38100" dir="2700000" algn="tl">
                    <a:srgbClr val="000000">
                      <a:alpha val="43137"/>
                    </a:srgbClr>
                  </a:outerShdw>
                </a:effectLst>
              </a:rPr>
              <a:t>Apprendre à collaborer </a:t>
            </a:r>
            <a:br>
              <a:rPr lang="fr-BE" sz="5400" b="1" dirty="0">
                <a:solidFill>
                  <a:schemeClr val="accent1">
                    <a:lumMod val="75000"/>
                  </a:schemeClr>
                </a:solidFill>
                <a:effectLst>
                  <a:outerShdw blurRad="38100" dist="38100" dir="2700000" algn="tl">
                    <a:srgbClr val="000000">
                      <a:alpha val="43137"/>
                    </a:srgbClr>
                  </a:outerShdw>
                </a:effectLst>
              </a:rPr>
            </a:br>
            <a:r>
              <a:rPr lang="fr-BE" sz="5400" b="1" dirty="0">
                <a:solidFill>
                  <a:schemeClr val="accent1">
                    <a:lumMod val="75000"/>
                  </a:schemeClr>
                </a:solidFill>
                <a:effectLst>
                  <a:outerShdw blurRad="38100" dist="38100" dir="2700000" algn="tl">
                    <a:srgbClr val="000000">
                      <a:alpha val="43137"/>
                    </a:srgbClr>
                  </a:outerShdw>
                </a:effectLst>
              </a:rPr>
              <a:t>par le langage et la vision</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a:t>
            </a:fld>
            <a:endParaRPr lang="fr-BE" dirty="0"/>
          </a:p>
        </p:txBody>
      </p:sp>
      <p:cxnSp>
        <p:nvCxnSpPr>
          <p:cNvPr id="22" name="Connecteur droit 21">
            <a:extLst>
              <a:ext uri="{FF2B5EF4-FFF2-40B4-BE49-F238E27FC236}">
                <a16:creationId xmlns:a16="http://schemas.microsoft.com/office/drawing/2014/main" id="{8EB43B94-9193-4AF4-A812-FBD98C603E71}"/>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193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10</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Réseau conçu pour faire des imitations des données ou d’images</a:t>
            </a:r>
          </a:p>
          <a:p>
            <a:pPr marL="342900" indent="-342900" eaLnBrk="0" fontAlgn="base" hangingPunct="0">
              <a:spcBef>
                <a:spcPct val="0"/>
              </a:spcBef>
              <a:spcAft>
                <a:spcPct val="0"/>
              </a:spcAft>
              <a:buFont typeface="Wingdings" panose="05000000000000000000" pitchFamily="2" charset="2"/>
              <a:buChar char="Ø"/>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Apprentissage non-supervisé =&gt; aucun contrôle sur les outputs</a:t>
            </a:r>
          </a:p>
          <a:p>
            <a:pPr marL="342900" lvl="0" indent="-342900" eaLnBrk="0" fontAlgn="base" hangingPunct="0">
              <a:spcBef>
                <a:spcPct val="0"/>
              </a:spcBef>
              <a:spcAft>
                <a:spcPct val="0"/>
              </a:spcAft>
              <a:buFont typeface="Wingdings" panose="05000000000000000000" pitchFamily="2" charset="2"/>
              <a:buChar char="Ø"/>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Principe d’une compétition entre 1 discriminateur et 1 générateur</a:t>
            </a:r>
          </a:p>
          <a:p>
            <a:pPr marL="342900" lvl="0" indent="-342900" eaLnBrk="0" fontAlgn="base" hangingPunct="0">
              <a:spcBef>
                <a:spcPct val="0"/>
              </a:spcBef>
              <a:spcAft>
                <a:spcPct val="0"/>
              </a:spcAft>
              <a:buFont typeface="Wingdings" panose="05000000000000000000" pitchFamily="2" charset="2"/>
              <a:buChar char="Ø"/>
            </a:pPr>
            <a:endParaRPr lang="fr-BE" sz="2400" dirty="0"/>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Input du générateur (</a:t>
            </a:r>
            <a:r>
              <a:rPr lang="fr-BE" altLang="fr-FR" sz="2400" dirty="0" err="1">
                <a:solidFill>
                  <a:schemeClr val="accent1">
                    <a:lumMod val="50000"/>
                  </a:schemeClr>
                </a:solidFill>
                <a:latin typeface="Verdana" panose="020B0604030504040204" pitchFamily="34" charset="0"/>
                <a:cs typeface="Times New Roman" panose="02020603050405020304" pitchFamily="18" charset="0"/>
              </a:rPr>
              <a:t>Random</a:t>
            </a:r>
            <a:r>
              <a:rPr lang="fr-BE" altLang="fr-FR" sz="2400" dirty="0">
                <a:solidFill>
                  <a:schemeClr val="accent1">
                    <a:lumMod val="50000"/>
                  </a:schemeClr>
                </a:solidFill>
                <a:latin typeface="Verdana" panose="020B0604030504040204" pitchFamily="34" charset="0"/>
                <a:cs typeface="Times New Roman" panose="02020603050405020304" pitchFamily="18" charset="0"/>
              </a:rPr>
              <a:t> Noise)</a:t>
            </a: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Input du discriminateur (Dataset ou images G(x))</a:t>
            </a:r>
          </a:p>
          <a:p>
            <a:pPr marL="1257300" lvl="2" indent="-342900" eaLnBrk="0" fontAlgn="base" hangingPunct="0">
              <a:spcBef>
                <a:spcPct val="0"/>
              </a:spcBef>
              <a:spcAft>
                <a:spcPct val="0"/>
              </a:spcAft>
              <a:buFont typeface="Wingdings" panose="05000000000000000000" pitchFamily="2" charset="2"/>
              <a:buChar char="ü"/>
            </a:pPr>
            <a:r>
              <a:rPr lang="fr-BE" sz="2400" dirty="0">
                <a:solidFill>
                  <a:schemeClr val="accent1">
                    <a:lumMod val="50000"/>
                  </a:schemeClr>
                </a:solidFill>
                <a:latin typeface="Verdana" panose="020B0604030504040204" pitchFamily="34" charset="0"/>
                <a:cs typeface="Times New Roman" panose="02020603050405020304" pitchFamily="18" charset="0"/>
              </a:rPr>
              <a:t> Principe de rétropropagation</a:t>
            </a:r>
            <a:r>
              <a:rPr lang="fr-BE" altLang="fr-FR" sz="2400" dirty="0">
                <a:solidFill>
                  <a:schemeClr val="accent1">
                    <a:lumMod val="50000"/>
                  </a:schemeClr>
                </a:solidFill>
                <a:latin typeface="Verdana" panose="020B0604030504040204" pitchFamily="34" charset="0"/>
                <a:cs typeface="Times New Roman" panose="02020603050405020304" pitchFamily="18" charset="0"/>
              </a:rPr>
              <a:t> </a:t>
            </a: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Apprend les features de lui-même</a:t>
            </a:r>
          </a:p>
          <a:p>
            <a:pPr marL="1257300" lvl="2" indent="-342900" eaLnBrk="0" fontAlgn="base" hangingPunct="0">
              <a:spcBef>
                <a:spcPct val="0"/>
              </a:spcBef>
              <a:spcAft>
                <a:spcPct val="0"/>
              </a:spcAft>
              <a:buFont typeface="Wingdings" panose="05000000000000000000" pitchFamily="2" charset="2"/>
              <a:buChar char="ü"/>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2"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664822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11</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Réseau conçu pour faire des imitations des données ou d’images</a:t>
            </a: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lvl="1"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À partir d’un input (</a:t>
            </a:r>
            <a:r>
              <a:rPr kumimoji="0" lang="fr-BE" altLang="fr-FR" sz="2400" b="0" i="0" u="none" strike="noStrike" cap="none" normalizeH="0" baseline="0" dirty="0" err="1">
                <a:ln>
                  <a:noFill/>
                </a:ln>
                <a:solidFill>
                  <a:schemeClr val="accent1">
                    <a:lumMod val="50000"/>
                  </a:schemeClr>
                </a:solidFill>
                <a:effectLst/>
                <a:latin typeface="Arial" panose="020B0604020202020204" pitchFamily="34" charset="0"/>
              </a:rPr>
              <a:t>Random</a:t>
            </a: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 Noise)</a:t>
            </a:r>
          </a:p>
          <a:p>
            <a:pPr lvl="1" eaLnBrk="0" fontAlgn="base" hangingPunct="0">
              <a:spcBef>
                <a:spcPct val="0"/>
              </a:spcBef>
              <a:spcAft>
                <a:spcPct val="0"/>
              </a:spcAft>
            </a:pPr>
            <a:endParaRPr lang="fr-BE" altLang="fr-FR" sz="2400" dirty="0">
              <a:solidFill>
                <a:schemeClr val="accent1">
                  <a:lumMod val="50000"/>
                </a:schemeClr>
              </a:solidFill>
              <a:latin typeface="Arial" panose="020B0604020202020204" pitchFamily="34" charset="0"/>
            </a:endParaRPr>
          </a:p>
          <a:p>
            <a:pPr marL="800100" lvl="1" indent="-342900" eaLnBrk="0" fontAlgn="base" hangingPunct="0">
              <a:spcBef>
                <a:spcPct val="0"/>
              </a:spcBef>
              <a:spcAft>
                <a:spcPct val="0"/>
              </a:spcAft>
              <a:buFont typeface="Wingdings" panose="05000000000000000000" pitchFamily="2" charset="2"/>
              <a:buChar char="§"/>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Bruit blanc gaussien </a:t>
            </a:r>
          </a:p>
          <a:p>
            <a:pPr marL="800100" lvl="1" indent="-342900" eaLnBrk="0" fontAlgn="base" hangingPunct="0">
              <a:spcBef>
                <a:spcPct val="0"/>
              </a:spcBef>
              <a:spcAft>
                <a:spcPct val="0"/>
              </a:spcAft>
              <a:buFont typeface="Wingdings" panose="05000000000000000000" pitchFamily="2" charset="2"/>
              <a:buChar char="§"/>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Permet une entrée aléatoire structurée</a:t>
            </a:r>
          </a:p>
          <a:p>
            <a:pPr marL="800100" lvl="1" indent="-342900" eaLnBrk="0" fontAlgn="base" hangingPunct="0">
              <a:spcBef>
                <a:spcPct val="0"/>
              </a:spcBef>
              <a:spcAft>
                <a:spcPct val="0"/>
              </a:spcAft>
              <a:buFont typeface="Wingdings" panose="05000000000000000000" pitchFamily="2" charset="2"/>
              <a:buChar char="§"/>
            </a:pPr>
            <a:r>
              <a:rPr lang="fr-BE" altLang="fr-FR" sz="2400" dirty="0">
                <a:solidFill>
                  <a:schemeClr val="accent1">
                    <a:lumMod val="50000"/>
                  </a:schemeClr>
                </a:solidFill>
                <a:latin typeface="Arial" panose="020B0604020202020204" pitchFamily="34" charset="0"/>
              </a:rPr>
              <a:t>Input toujours différent</a:t>
            </a:r>
          </a:p>
          <a:p>
            <a:pPr marL="800100" lvl="1" indent="-342900" eaLnBrk="0" fontAlgn="base" hangingPunct="0">
              <a:spcBef>
                <a:spcPct val="0"/>
              </a:spcBef>
              <a:spcAft>
                <a:spcPct val="0"/>
              </a:spcAft>
              <a:buFont typeface="Wingdings" panose="05000000000000000000" pitchFamily="2" charset="2"/>
              <a:buChar char="§"/>
            </a:pPr>
            <a:r>
              <a:rPr lang="fr-BE" altLang="fr-FR" sz="2400" dirty="0">
                <a:solidFill>
                  <a:schemeClr val="accent1">
                    <a:lumMod val="50000"/>
                  </a:schemeClr>
                </a:solidFill>
                <a:latin typeface="Arial" panose="020B0604020202020204" pitchFamily="34" charset="0"/>
              </a:rPr>
              <a:t>Générateur non déterministe </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2" name="Image 1">
            <a:extLst>
              <a:ext uri="{FF2B5EF4-FFF2-40B4-BE49-F238E27FC236}">
                <a16:creationId xmlns:a16="http://schemas.microsoft.com/office/drawing/2014/main" id="{BFF5B44F-96FF-4904-9CF2-74EB4AC15A35}"/>
              </a:ext>
            </a:extLst>
          </p:cNvPr>
          <p:cNvPicPr>
            <a:picLocks noChangeAspect="1"/>
          </p:cNvPicPr>
          <p:nvPr/>
        </p:nvPicPr>
        <p:blipFill>
          <a:blip r:embed="rId2"/>
          <a:stretch>
            <a:fillRect/>
          </a:stretch>
        </p:blipFill>
        <p:spPr>
          <a:xfrm>
            <a:off x="8734426" y="2249785"/>
            <a:ext cx="2081212" cy="2036294"/>
          </a:xfrm>
          <a:prstGeom prst="rect">
            <a:avLst/>
          </a:prstGeom>
        </p:spPr>
      </p:pic>
      <p:pic>
        <p:nvPicPr>
          <p:cNvPr id="3" name="Image 2">
            <a:extLst>
              <a:ext uri="{FF2B5EF4-FFF2-40B4-BE49-F238E27FC236}">
                <a16:creationId xmlns:a16="http://schemas.microsoft.com/office/drawing/2014/main" id="{84082E7E-8B96-48D1-8087-CC0EED4A865E}"/>
              </a:ext>
            </a:extLst>
          </p:cNvPr>
          <p:cNvPicPr>
            <a:picLocks noChangeAspect="1"/>
          </p:cNvPicPr>
          <p:nvPr/>
        </p:nvPicPr>
        <p:blipFill>
          <a:blip r:embed="rId3"/>
          <a:stretch>
            <a:fillRect/>
          </a:stretch>
        </p:blipFill>
        <p:spPr>
          <a:xfrm>
            <a:off x="6257924" y="3738342"/>
            <a:ext cx="2352675" cy="1689648"/>
          </a:xfrm>
          <a:prstGeom prst="rect">
            <a:avLst/>
          </a:prstGeom>
        </p:spPr>
      </p:pic>
    </p:spTree>
    <p:extLst>
      <p:ext uri="{BB962C8B-B14F-4D97-AF65-F5344CB8AC3E}">
        <p14:creationId xmlns:p14="http://schemas.microsoft.com/office/powerpoint/2010/main" val="12763813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12</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Réseau conçu pour faire des imitations des données ou d’images</a:t>
            </a: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lvl="1"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À partir d’un jeu de données (Dataset)</a:t>
            </a:r>
          </a:p>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50000"/>
                  </a:schemeClr>
                </a:solidFill>
                <a:latin typeface="Arial" panose="020B0604020202020204" pitchFamily="34" charset="0"/>
              </a:rPr>
              <a:t>MNIST		10 classes</a:t>
            </a:r>
          </a:p>
          <a:p>
            <a:pPr lvl="8"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32 x 32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1 canal (B/W)</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2" name="Image 1">
            <a:extLst>
              <a:ext uri="{FF2B5EF4-FFF2-40B4-BE49-F238E27FC236}">
                <a16:creationId xmlns:a16="http://schemas.microsoft.com/office/drawing/2014/main" id="{F96DC21E-CC96-499E-857F-E040AAB59DD2}"/>
              </a:ext>
            </a:extLst>
          </p:cNvPr>
          <p:cNvPicPr>
            <a:picLocks noChangeAspect="1"/>
          </p:cNvPicPr>
          <p:nvPr/>
        </p:nvPicPr>
        <p:blipFill>
          <a:blip r:embed="rId2"/>
          <a:stretch>
            <a:fillRect/>
          </a:stretch>
        </p:blipFill>
        <p:spPr>
          <a:xfrm>
            <a:off x="6511794" y="2249785"/>
            <a:ext cx="4333875" cy="3250406"/>
          </a:xfrm>
          <a:prstGeom prst="rect">
            <a:avLst/>
          </a:prstGeom>
        </p:spPr>
      </p:pic>
    </p:spTree>
    <p:extLst>
      <p:ext uri="{BB962C8B-B14F-4D97-AF65-F5344CB8AC3E}">
        <p14:creationId xmlns:p14="http://schemas.microsoft.com/office/powerpoint/2010/main" val="4271643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13</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Réseau conçu pour faire des imitations des données ou d’images</a:t>
            </a: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lvl="1"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À partir d’un jeu de données (Dataset)</a:t>
            </a:r>
          </a:p>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MNIST</a:t>
            </a:r>
          </a:p>
          <a:p>
            <a:pPr marL="1257300" lvl="2" indent="-342900" eaLnBrk="0" fontAlgn="base" hangingPunct="0">
              <a:spcBef>
                <a:spcPct val="0"/>
              </a:spcBef>
              <a:spcAft>
                <a:spcPct val="0"/>
              </a:spcAft>
              <a:buFont typeface="Wingdings" panose="05000000000000000000" pitchFamily="2" charset="2"/>
              <a:buChar char="ü"/>
            </a:pPr>
            <a:r>
              <a:rPr kumimoji="0" lang="fr-BE" altLang="fr-FR" sz="2400" b="0" i="0" u="none" strike="noStrike" cap="none" normalizeH="0" baseline="0" dirty="0" err="1">
                <a:ln>
                  <a:noFill/>
                </a:ln>
                <a:solidFill>
                  <a:schemeClr val="accent1">
                    <a:lumMod val="50000"/>
                  </a:schemeClr>
                </a:solidFill>
                <a:effectLst/>
                <a:latin typeface="Arial" panose="020B0604020202020204" pitchFamily="34" charset="0"/>
              </a:rPr>
              <a:t>Cifar</a:t>
            </a: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 10		</a:t>
            </a:r>
            <a:r>
              <a:rPr lang="fr-BE" altLang="fr-FR" sz="2400" dirty="0">
                <a:solidFill>
                  <a:schemeClr val="accent1">
                    <a:lumMod val="50000"/>
                  </a:schemeClr>
                </a:solidFill>
                <a:latin typeface="Arial" panose="020B0604020202020204" pitchFamily="34" charset="0"/>
              </a:rPr>
              <a:t>10 classes</a:t>
            </a:r>
          </a:p>
          <a:p>
            <a:pPr lvl="8"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32 x 32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3 canaux (RGB)</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6" name="Image 5">
            <a:extLst>
              <a:ext uri="{FF2B5EF4-FFF2-40B4-BE49-F238E27FC236}">
                <a16:creationId xmlns:a16="http://schemas.microsoft.com/office/drawing/2014/main" id="{0A3B4C94-04B6-4829-A085-1CF10218FA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15074" y="2074713"/>
            <a:ext cx="4781551" cy="3586163"/>
          </a:xfrm>
          <a:prstGeom prst="rect">
            <a:avLst/>
          </a:prstGeom>
        </p:spPr>
      </p:pic>
    </p:spTree>
    <p:extLst>
      <p:ext uri="{BB962C8B-B14F-4D97-AF65-F5344CB8AC3E}">
        <p14:creationId xmlns:p14="http://schemas.microsoft.com/office/powerpoint/2010/main" val="96520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064"/>
                                        </p:tgtEl>
                                        <p:attrNameLst>
                                          <p:attrName>style.visibility</p:attrName>
                                        </p:attrNameLst>
                                      </p:cBhvr>
                                      <p:to>
                                        <p:strVal val="visible"/>
                                      </p:to>
                                    </p:set>
                                    <p:animEffect transition="in" filter="randombar(horizontal)">
                                      <p:cBhvr>
                                        <p:cTn id="7" dur="500"/>
                                        <p:tgtEl>
                                          <p:spTgt spid="20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14</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Réseau conçu pour faire des imitations des données ou d’images</a:t>
            </a: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lvl="1"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À partir d’un jeu de données (Dataset)</a:t>
            </a:r>
          </a:p>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MNIST</a:t>
            </a:r>
          </a:p>
          <a:p>
            <a:pPr marL="1257300" lvl="2" indent="-342900" eaLnBrk="0" fontAlgn="base" hangingPunct="0">
              <a:spcBef>
                <a:spcPct val="0"/>
              </a:spcBef>
              <a:spcAft>
                <a:spcPct val="0"/>
              </a:spcAft>
              <a:buFont typeface="Wingdings" panose="05000000000000000000" pitchFamily="2" charset="2"/>
              <a:buChar char="ü"/>
            </a:pPr>
            <a:r>
              <a:rPr kumimoji="0" lang="fr-BE" altLang="fr-FR" sz="2400" b="0" i="0" u="none" strike="noStrike" cap="none" normalizeH="0" baseline="0" dirty="0" err="1">
                <a:ln>
                  <a:noFill/>
                </a:ln>
                <a:solidFill>
                  <a:schemeClr val="accent1">
                    <a:lumMod val="60000"/>
                    <a:lumOff val="40000"/>
                  </a:schemeClr>
                </a:solidFill>
                <a:effectLst/>
                <a:latin typeface="Arial" panose="020B0604020202020204" pitchFamily="34" charset="0"/>
              </a:rPr>
              <a:t>Cifar</a:t>
            </a:r>
            <a:r>
              <a:rPr kumimoji="0" lang="fr-BE" altLang="fr-FR" sz="2400" b="0" i="0" u="none" strike="noStrike" cap="none" normalizeH="0" baseline="0" dirty="0">
                <a:ln>
                  <a:noFill/>
                </a:ln>
                <a:solidFill>
                  <a:schemeClr val="accent1">
                    <a:lumMod val="60000"/>
                    <a:lumOff val="40000"/>
                  </a:schemeClr>
                </a:solidFill>
                <a:effectLst/>
                <a:latin typeface="Arial" panose="020B0604020202020204" pitchFamily="34" charset="0"/>
              </a:rPr>
              <a:t> 10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err="1">
                <a:solidFill>
                  <a:schemeClr val="accent1">
                    <a:lumMod val="50000"/>
                  </a:schemeClr>
                </a:solidFill>
                <a:latin typeface="Arial" panose="020B0604020202020204" pitchFamily="34" charset="0"/>
              </a:rPr>
              <a:t>Cifar</a:t>
            </a:r>
            <a:r>
              <a:rPr lang="fr-BE" altLang="fr-FR" sz="2400" dirty="0">
                <a:solidFill>
                  <a:schemeClr val="accent1">
                    <a:lumMod val="50000"/>
                  </a:schemeClr>
                </a:solidFill>
                <a:latin typeface="Arial" panose="020B0604020202020204" pitchFamily="34" charset="0"/>
              </a:rPr>
              <a:t> 100		100 classes</a:t>
            </a:r>
          </a:p>
          <a:p>
            <a:pPr lvl="8"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32 x 32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3 canaux</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5" name="Image 4">
            <a:extLst>
              <a:ext uri="{FF2B5EF4-FFF2-40B4-BE49-F238E27FC236}">
                <a16:creationId xmlns:a16="http://schemas.microsoft.com/office/drawing/2014/main" id="{D426E65C-2903-45CE-B73C-3B8CDF7A3C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1937" y="2137392"/>
            <a:ext cx="4668513" cy="3501384"/>
          </a:xfrm>
          <a:prstGeom prst="rect">
            <a:avLst/>
          </a:prstGeom>
        </p:spPr>
      </p:pic>
    </p:spTree>
    <p:extLst>
      <p:ext uri="{BB962C8B-B14F-4D97-AF65-F5344CB8AC3E}">
        <p14:creationId xmlns:p14="http://schemas.microsoft.com/office/powerpoint/2010/main" val="401046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15</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Réseau conçu pour faire des imitations des données ou d’images</a:t>
            </a: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lvl="1"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À partir d’un jeu de données (Dataset)</a:t>
            </a:r>
          </a:p>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MNIST</a:t>
            </a:r>
          </a:p>
          <a:p>
            <a:pPr marL="1257300" lvl="2" indent="-342900" eaLnBrk="0" fontAlgn="base" hangingPunct="0">
              <a:spcBef>
                <a:spcPct val="0"/>
              </a:spcBef>
              <a:spcAft>
                <a:spcPct val="0"/>
              </a:spcAft>
              <a:buFont typeface="Wingdings" panose="05000000000000000000" pitchFamily="2" charset="2"/>
              <a:buChar char="ü"/>
            </a:pPr>
            <a:r>
              <a:rPr kumimoji="0" lang="fr-BE" altLang="fr-FR" sz="2400" b="0" i="0" u="none" strike="noStrike" cap="none" normalizeH="0" baseline="0" dirty="0" err="1">
                <a:ln>
                  <a:noFill/>
                </a:ln>
                <a:solidFill>
                  <a:schemeClr val="accent1">
                    <a:lumMod val="60000"/>
                    <a:lumOff val="40000"/>
                  </a:schemeClr>
                </a:solidFill>
                <a:effectLst/>
                <a:latin typeface="Arial" panose="020B0604020202020204" pitchFamily="34" charset="0"/>
              </a:rPr>
              <a:t>Cifar</a:t>
            </a:r>
            <a:r>
              <a:rPr kumimoji="0" lang="fr-BE" altLang="fr-FR" sz="2400" b="0" i="0" u="none" strike="noStrike" cap="none" normalizeH="0" baseline="0" dirty="0">
                <a:ln>
                  <a:noFill/>
                </a:ln>
                <a:solidFill>
                  <a:schemeClr val="accent1">
                    <a:lumMod val="60000"/>
                    <a:lumOff val="40000"/>
                  </a:schemeClr>
                </a:solidFill>
                <a:effectLst/>
                <a:latin typeface="Arial" panose="020B0604020202020204" pitchFamily="34" charset="0"/>
              </a:rPr>
              <a:t> 10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err="1">
                <a:solidFill>
                  <a:schemeClr val="accent1">
                    <a:lumMod val="60000"/>
                    <a:lumOff val="40000"/>
                  </a:schemeClr>
                </a:solidFill>
                <a:latin typeface="Arial" panose="020B0604020202020204" pitchFamily="34" charset="0"/>
              </a:rPr>
              <a:t>Cifar</a:t>
            </a:r>
            <a:r>
              <a:rPr lang="fr-BE" altLang="fr-FR" sz="2400" dirty="0">
                <a:solidFill>
                  <a:schemeClr val="accent1">
                    <a:lumMod val="60000"/>
                    <a:lumOff val="40000"/>
                  </a:schemeClr>
                </a:solidFill>
                <a:latin typeface="Arial" panose="020B0604020202020204" pitchFamily="34" charset="0"/>
              </a:rPr>
              <a:t> 100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50000"/>
                  </a:schemeClr>
                </a:solidFill>
                <a:latin typeface="Arial" panose="020B0604020202020204" pitchFamily="34" charset="0"/>
              </a:rPr>
              <a:t>STL 10		10 classes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96</a:t>
            </a: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 x 96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3 canaux (RGB)</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3" name="Image 2">
            <a:extLst>
              <a:ext uri="{FF2B5EF4-FFF2-40B4-BE49-F238E27FC236}">
                <a16:creationId xmlns:a16="http://schemas.microsoft.com/office/drawing/2014/main" id="{81564629-8C8D-489C-839D-D3377C7B7EFE}"/>
              </a:ext>
            </a:extLst>
          </p:cNvPr>
          <p:cNvPicPr>
            <a:picLocks noChangeAspect="1"/>
          </p:cNvPicPr>
          <p:nvPr/>
        </p:nvPicPr>
        <p:blipFill>
          <a:blip r:embed="rId2"/>
          <a:stretch>
            <a:fillRect/>
          </a:stretch>
        </p:blipFill>
        <p:spPr>
          <a:xfrm>
            <a:off x="6933034" y="2011098"/>
            <a:ext cx="3620666" cy="3693811"/>
          </a:xfrm>
          <a:prstGeom prst="rect">
            <a:avLst/>
          </a:prstGeom>
        </p:spPr>
      </p:pic>
    </p:spTree>
    <p:extLst>
      <p:ext uri="{BB962C8B-B14F-4D97-AF65-F5344CB8AC3E}">
        <p14:creationId xmlns:p14="http://schemas.microsoft.com/office/powerpoint/2010/main" val="18040445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16</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Réseau conçu pour faire des imitations des données ou d’images</a:t>
            </a: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lvl="1"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À partir d’un jeu de données (Dataset)</a:t>
            </a:r>
          </a:p>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MNIST</a:t>
            </a:r>
          </a:p>
          <a:p>
            <a:pPr marL="1257300" lvl="2" indent="-342900" eaLnBrk="0" fontAlgn="base" hangingPunct="0">
              <a:spcBef>
                <a:spcPct val="0"/>
              </a:spcBef>
              <a:spcAft>
                <a:spcPct val="0"/>
              </a:spcAft>
              <a:buFont typeface="Wingdings" panose="05000000000000000000" pitchFamily="2" charset="2"/>
              <a:buChar char="ü"/>
            </a:pPr>
            <a:r>
              <a:rPr kumimoji="0" lang="fr-BE" altLang="fr-FR" sz="2400" b="0" i="0" u="none" strike="noStrike" cap="none" normalizeH="0" baseline="0" dirty="0" err="1">
                <a:ln>
                  <a:noFill/>
                </a:ln>
                <a:solidFill>
                  <a:schemeClr val="accent1">
                    <a:lumMod val="60000"/>
                    <a:lumOff val="40000"/>
                  </a:schemeClr>
                </a:solidFill>
                <a:effectLst/>
                <a:latin typeface="Arial" panose="020B0604020202020204" pitchFamily="34" charset="0"/>
              </a:rPr>
              <a:t>Cifar</a:t>
            </a:r>
            <a:r>
              <a:rPr kumimoji="0" lang="fr-BE" altLang="fr-FR" sz="2400" b="0" i="0" u="none" strike="noStrike" cap="none" normalizeH="0" baseline="0" dirty="0">
                <a:ln>
                  <a:noFill/>
                </a:ln>
                <a:solidFill>
                  <a:schemeClr val="accent1">
                    <a:lumMod val="60000"/>
                    <a:lumOff val="40000"/>
                  </a:schemeClr>
                </a:solidFill>
                <a:effectLst/>
                <a:latin typeface="Arial" panose="020B0604020202020204" pitchFamily="34" charset="0"/>
              </a:rPr>
              <a:t> 10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err="1">
                <a:solidFill>
                  <a:schemeClr val="accent1">
                    <a:lumMod val="60000"/>
                    <a:lumOff val="40000"/>
                  </a:schemeClr>
                </a:solidFill>
                <a:latin typeface="Arial" panose="020B0604020202020204" pitchFamily="34" charset="0"/>
              </a:rPr>
              <a:t>Cifar</a:t>
            </a:r>
            <a:r>
              <a:rPr lang="fr-BE" altLang="fr-FR" sz="2400" dirty="0">
                <a:solidFill>
                  <a:schemeClr val="accent1">
                    <a:lumMod val="60000"/>
                    <a:lumOff val="40000"/>
                  </a:schemeClr>
                </a:solidFill>
                <a:latin typeface="Arial" panose="020B0604020202020204" pitchFamily="34" charset="0"/>
              </a:rPr>
              <a:t> 100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STL 10</a:t>
            </a:r>
          </a:p>
          <a:p>
            <a:pPr marL="1257300" lvl="2" indent="-342900" eaLnBrk="0" fontAlgn="base" hangingPunct="0">
              <a:spcBef>
                <a:spcPct val="0"/>
              </a:spcBef>
              <a:spcAft>
                <a:spcPct val="0"/>
              </a:spcAft>
              <a:buFont typeface="Wingdings" panose="05000000000000000000" pitchFamily="2" charset="2"/>
              <a:buChar char="ü"/>
            </a:pPr>
            <a:r>
              <a:rPr lang="fr-BE" sz="2400" dirty="0">
                <a:solidFill>
                  <a:schemeClr val="accent1">
                    <a:lumMod val="50000"/>
                  </a:schemeClr>
                </a:solidFill>
                <a:latin typeface="Arial" panose="020B0604020202020204" pitchFamily="34" charset="0"/>
              </a:rPr>
              <a:t>Fashion MNIST</a:t>
            </a:r>
            <a:r>
              <a:rPr lang="fr-BE" altLang="fr-FR" sz="2400" dirty="0">
                <a:solidFill>
                  <a:schemeClr val="accent1">
                    <a:lumMod val="50000"/>
                  </a:schemeClr>
                </a:solidFill>
                <a:latin typeface="Arial" panose="020B0604020202020204" pitchFamily="34" charset="0"/>
              </a:rPr>
              <a:t>	100 classes</a:t>
            </a:r>
          </a:p>
          <a:p>
            <a:pPr lvl="8"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28 x 28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1 canal (</a:t>
            </a:r>
            <a:r>
              <a:rPr lang="fr-BE" altLang="fr-FR" sz="2400" dirty="0" err="1">
                <a:solidFill>
                  <a:schemeClr val="accent1">
                    <a:lumMod val="50000"/>
                  </a:schemeClr>
                </a:solidFill>
                <a:latin typeface="Arial" panose="020B0604020202020204" pitchFamily="34" charset="0"/>
              </a:rPr>
              <a:t>Greyscale</a:t>
            </a:r>
            <a:r>
              <a:rPr lang="fr-BE" altLang="fr-FR" sz="2400" dirty="0">
                <a:solidFill>
                  <a:schemeClr val="accent1">
                    <a:lumMod val="50000"/>
                  </a:schemeClr>
                </a:solidFill>
                <a:latin typeface="Arial" panose="020B0604020202020204" pitchFamily="34" charset="0"/>
              </a:rPr>
              <a:t>)</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lang="fr-BE"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5" name="Image 4">
            <a:extLst>
              <a:ext uri="{FF2B5EF4-FFF2-40B4-BE49-F238E27FC236}">
                <a16:creationId xmlns:a16="http://schemas.microsoft.com/office/drawing/2014/main" id="{47EDAB72-01E3-4F07-8937-32E7F67F6051}"/>
              </a:ext>
            </a:extLst>
          </p:cNvPr>
          <p:cNvPicPr>
            <a:picLocks noChangeAspect="1"/>
          </p:cNvPicPr>
          <p:nvPr/>
        </p:nvPicPr>
        <p:blipFill>
          <a:blip r:embed="rId2"/>
          <a:stretch>
            <a:fillRect/>
          </a:stretch>
        </p:blipFill>
        <p:spPr>
          <a:xfrm>
            <a:off x="6759444" y="2065804"/>
            <a:ext cx="4379817" cy="3280636"/>
          </a:xfrm>
          <a:prstGeom prst="rect">
            <a:avLst/>
          </a:prstGeom>
        </p:spPr>
      </p:pic>
    </p:spTree>
    <p:extLst>
      <p:ext uri="{BB962C8B-B14F-4D97-AF65-F5344CB8AC3E}">
        <p14:creationId xmlns:p14="http://schemas.microsoft.com/office/powerpoint/2010/main" val="9556669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17</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Réseau conçu pour faire des imitations des données ou d’images</a:t>
            </a: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lvl="1"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À partir d’un jeu de données (Dataset)</a:t>
            </a:r>
          </a:p>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MNIST</a:t>
            </a:r>
          </a:p>
          <a:p>
            <a:pPr marL="1257300" lvl="2" indent="-342900" eaLnBrk="0" fontAlgn="base" hangingPunct="0">
              <a:spcBef>
                <a:spcPct val="0"/>
              </a:spcBef>
              <a:spcAft>
                <a:spcPct val="0"/>
              </a:spcAft>
              <a:buFont typeface="Wingdings" panose="05000000000000000000" pitchFamily="2" charset="2"/>
              <a:buChar char="ü"/>
            </a:pPr>
            <a:r>
              <a:rPr kumimoji="0" lang="fr-BE" altLang="fr-FR" sz="2400" b="0" i="0" u="none" strike="noStrike" cap="none" normalizeH="0" baseline="0" dirty="0" err="1">
                <a:ln>
                  <a:noFill/>
                </a:ln>
                <a:solidFill>
                  <a:schemeClr val="accent1">
                    <a:lumMod val="60000"/>
                    <a:lumOff val="40000"/>
                  </a:schemeClr>
                </a:solidFill>
                <a:effectLst/>
                <a:latin typeface="Arial" panose="020B0604020202020204" pitchFamily="34" charset="0"/>
              </a:rPr>
              <a:t>Cifar</a:t>
            </a:r>
            <a:r>
              <a:rPr kumimoji="0" lang="fr-BE" altLang="fr-FR" sz="2400" b="0" i="0" u="none" strike="noStrike" cap="none" normalizeH="0" baseline="0" dirty="0">
                <a:ln>
                  <a:noFill/>
                </a:ln>
                <a:solidFill>
                  <a:schemeClr val="accent1">
                    <a:lumMod val="60000"/>
                    <a:lumOff val="40000"/>
                  </a:schemeClr>
                </a:solidFill>
                <a:effectLst/>
                <a:latin typeface="Arial" panose="020B0604020202020204" pitchFamily="34" charset="0"/>
              </a:rPr>
              <a:t> 10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err="1">
                <a:solidFill>
                  <a:schemeClr val="accent1">
                    <a:lumMod val="60000"/>
                    <a:lumOff val="40000"/>
                  </a:schemeClr>
                </a:solidFill>
                <a:latin typeface="Arial" panose="020B0604020202020204" pitchFamily="34" charset="0"/>
              </a:rPr>
              <a:t>Cifar</a:t>
            </a:r>
            <a:r>
              <a:rPr lang="fr-BE" altLang="fr-FR" sz="2400" dirty="0">
                <a:solidFill>
                  <a:schemeClr val="accent1">
                    <a:lumMod val="60000"/>
                    <a:lumOff val="40000"/>
                  </a:schemeClr>
                </a:solidFill>
                <a:latin typeface="Arial" panose="020B0604020202020204" pitchFamily="34" charset="0"/>
              </a:rPr>
              <a:t> 100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STL 10</a:t>
            </a:r>
          </a:p>
          <a:p>
            <a:pPr marL="1257300" lvl="2" indent="-342900" eaLnBrk="0" fontAlgn="base" hangingPunct="0">
              <a:spcBef>
                <a:spcPct val="0"/>
              </a:spcBef>
              <a:spcAft>
                <a:spcPct val="0"/>
              </a:spcAft>
              <a:buFont typeface="Wingdings" panose="05000000000000000000" pitchFamily="2" charset="2"/>
              <a:buChar char="ü"/>
            </a:pPr>
            <a:r>
              <a:rPr lang="fr-BE" sz="2400" dirty="0">
                <a:solidFill>
                  <a:schemeClr val="accent1">
                    <a:lumMod val="60000"/>
                    <a:lumOff val="40000"/>
                  </a:schemeClr>
                </a:solidFill>
                <a:latin typeface="Arial" panose="020B0604020202020204" pitchFamily="34" charset="0"/>
              </a:rPr>
              <a:t>Fashion MNIST</a:t>
            </a: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50000"/>
                  </a:schemeClr>
                </a:solidFill>
                <a:latin typeface="Arial" panose="020B0604020202020204" pitchFamily="34" charset="0"/>
              </a:rPr>
              <a:t>EMNIST		62 classes</a:t>
            </a:r>
          </a:p>
          <a:p>
            <a:pPr lvl="8"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28 x 28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1 canal</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3" name="Image 2">
            <a:extLst>
              <a:ext uri="{FF2B5EF4-FFF2-40B4-BE49-F238E27FC236}">
                <a16:creationId xmlns:a16="http://schemas.microsoft.com/office/drawing/2014/main" id="{46BA948D-DE57-424C-A472-CC3D1897D3D2}"/>
              </a:ext>
            </a:extLst>
          </p:cNvPr>
          <p:cNvPicPr>
            <a:picLocks noChangeAspect="1"/>
          </p:cNvPicPr>
          <p:nvPr/>
        </p:nvPicPr>
        <p:blipFill>
          <a:blip r:embed="rId2"/>
          <a:stretch>
            <a:fillRect/>
          </a:stretch>
        </p:blipFill>
        <p:spPr>
          <a:xfrm>
            <a:off x="7232179" y="1986388"/>
            <a:ext cx="2893104" cy="3459416"/>
          </a:xfrm>
          <a:prstGeom prst="rect">
            <a:avLst/>
          </a:prstGeom>
        </p:spPr>
      </p:pic>
    </p:spTree>
    <p:extLst>
      <p:ext uri="{BB962C8B-B14F-4D97-AF65-F5344CB8AC3E}">
        <p14:creationId xmlns:p14="http://schemas.microsoft.com/office/powerpoint/2010/main" val="34750350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18</a:t>
            </a:fld>
            <a:endParaRPr lang="fr-BE" dirty="0"/>
          </a:p>
        </p:txBody>
      </p:sp>
      <p:sp>
        <p:nvSpPr>
          <p:cNvPr id="2053" name="AutoShape 9">
            <a:extLst>
              <a:ext uri="{FF2B5EF4-FFF2-40B4-BE49-F238E27FC236}">
                <a16:creationId xmlns:a16="http://schemas.microsoft.com/office/drawing/2014/main" id="{FEDD03D1-9358-4E6C-A351-846825F53309}"/>
              </a:ext>
            </a:extLst>
          </p:cNvPr>
          <p:cNvSpPr>
            <a:spLocks noChangeArrowheads="1"/>
          </p:cNvSpPr>
          <p:nvPr/>
        </p:nvSpPr>
        <p:spPr bwMode="auto">
          <a:xfrm>
            <a:off x="1871098" y="4025614"/>
            <a:ext cx="1837755" cy="1695996"/>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Générateur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sp>
        <p:nvSpPr>
          <p:cNvPr id="2054" name="AutoShape 15">
            <a:extLst>
              <a:ext uri="{FF2B5EF4-FFF2-40B4-BE49-F238E27FC236}">
                <a16:creationId xmlns:a16="http://schemas.microsoft.com/office/drawing/2014/main" id="{E9E2F534-A802-42BA-B32E-2D808471AA87}"/>
              </a:ext>
            </a:extLst>
          </p:cNvPr>
          <p:cNvSpPr>
            <a:spLocks noChangeArrowheads="1"/>
          </p:cNvSpPr>
          <p:nvPr/>
        </p:nvSpPr>
        <p:spPr bwMode="auto">
          <a:xfrm>
            <a:off x="5941567" y="2585461"/>
            <a:ext cx="1975941" cy="1721918"/>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Discriminateur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ZoneTexte 27">
            <a:extLst>
              <a:ext uri="{FF2B5EF4-FFF2-40B4-BE49-F238E27FC236}">
                <a16:creationId xmlns:a16="http://schemas.microsoft.com/office/drawing/2014/main" id="{F5A71331-0FB2-4218-B940-0688DE28F288}"/>
              </a:ext>
            </a:extLst>
          </p:cNvPr>
          <p:cNvSpPr txBox="1"/>
          <p:nvPr/>
        </p:nvSpPr>
        <p:spPr>
          <a:xfrm>
            <a:off x="206950" y="5398444"/>
            <a:ext cx="5166049" cy="646331"/>
          </a:xfrm>
          <a:prstGeom prst="rect">
            <a:avLst/>
          </a:prstGeom>
          <a:solidFill>
            <a:srgbClr val="FFFFFF">
              <a:alpha val="66000"/>
            </a:srgbClr>
          </a:solidFill>
          <a:ln>
            <a:solidFill>
              <a:srgbClr val="000000"/>
            </a:solidFill>
          </a:ln>
          <a:effectLst>
            <a:outerShdw blurRad="50800" dist="50800" dir="5400000" algn="ctr" rotWithShape="0">
              <a:schemeClr val="accent1">
                <a:lumMod val="75000"/>
              </a:schemeClr>
            </a:outerShdw>
          </a:effectLst>
        </p:spPr>
        <p:txBody>
          <a:bodyPr wrap="square" rtlCol="0">
            <a:spAutoFit/>
          </a:bodyPr>
          <a:lstStyle/>
          <a:p>
            <a:r>
              <a:rPr lang="fr-BE" dirty="0"/>
              <a:t>Objectif : Produire des outputs aussi réaliste que possible à partir de zéro</a:t>
            </a:r>
          </a:p>
        </p:txBody>
      </p:sp>
      <p:sp>
        <p:nvSpPr>
          <p:cNvPr id="29" name="ZoneTexte 28">
            <a:extLst>
              <a:ext uri="{FF2B5EF4-FFF2-40B4-BE49-F238E27FC236}">
                <a16:creationId xmlns:a16="http://schemas.microsoft.com/office/drawing/2014/main" id="{9E2D5DF1-20C8-4614-B32A-02E424E4B7BA}"/>
              </a:ext>
            </a:extLst>
          </p:cNvPr>
          <p:cNvSpPr txBox="1"/>
          <p:nvPr/>
        </p:nvSpPr>
        <p:spPr>
          <a:xfrm>
            <a:off x="7335168" y="3756946"/>
            <a:ext cx="2152650" cy="923330"/>
          </a:xfrm>
          <a:prstGeom prst="rect">
            <a:avLst/>
          </a:prstGeom>
          <a:solidFill>
            <a:srgbClr val="FFFFFF">
              <a:alpha val="66000"/>
            </a:srgbClr>
          </a:solidFill>
          <a:ln>
            <a:solidFill>
              <a:srgbClr val="000000"/>
            </a:solidFill>
          </a:ln>
          <a:effectLst>
            <a:outerShdw blurRad="50800" dist="50800" dir="5400000" algn="ctr" rotWithShape="0">
              <a:schemeClr val="accent6">
                <a:lumMod val="75000"/>
              </a:schemeClr>
            </a:outerShdw>
          </a:effectLst>
        </p:spPr>
        <p:txBody>
          <a:bodyPr wrap="square" rtlCol="0">
            <a:spAutoFit/>
          </a:bodyPr>
          <a:lstStyle/>
          <a:p>
            <a:r>
              <a:rPr lang="fr-BE" dirty="0"/>
              <a:t>Objectif : Identifier les vraies et fausses images</a:t>
            </a:r>
          </a:p>
        </p:txBody>
      </p:sp>
      <p:sp>
        <p:nvSpPr>
          <p:cNvPr id="3" name="Flèche : double flèche horizontale 2">
            <a:extLst>
              <a:ext uri="{FF2B5EF4-FFF2-40B4-BE49-F238E27FC236}">
                <a16:creationId xmlns:a16="http://schemas.microsoft.com/office/drawing/2014/main" id="{D02C0623-3B61-4505-8BA2-6CA8513B4057}"/>
              </a:ext>
            </a:extLst>
          </p:cNvPr>
          <p:cNvSpPr/>
          <p:nvPr/>
        </p:nvSpPr>
        <p:spPr>
          <a:xfrm>
            <a:off x="4038185" y="3833909"/>
            <a:ext cx="1699885" cy="646331"/>
          </a:xfrm>
          <a:prstGeom prst="leftRightArrow">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2" name="Organigramme : Stockage interne 1">
            <a:extLst>
              <a:ext uri="{FF2B5EF4-FFF2-40B4-BE49-F238E27FC236}">
                <a16:creationId xmlns:a16="http://schemas.microsoft.com/office/drawing/2014/main" id="{4EF72D9C-CD94-4016-950F-2C0B3B74E7F9}"/>
              </a:ext>
            </a:extLst>
          </p:cNvPr>
          <p:cNvSpPr/>
          <p:nvPr/>
        </p:nvSpPr>
        <p:spPr>
          <a:xfrm>
            <a:off x="3463962" y="1845976"/>
            <a:ext cx="1344706" cy="1197440"/>
          </a:xfrm>
          <a:prstGeom prst="flowChartInternalStorage">
            <a:avLst/>
          </a:prstGeom>
        </p:spPr>
        <p:style>
          <a:lnRef idx="2">
            <a:schemeClr val="dk1"/>
          </a:lnRef>
          <a:fillRef idx="1">
            <a:schemeClr val="lt1"/>
          </a:fillRef>
          <a:effectRef idx="0">
            <a:schemeClr val="dk1"/>
          </a:effectRef>
          <a:fontRef idx="minor">
            <a:schemeClr val="dk1"/>
          </a:fontRef>
        </p:style>
        <p:txBody>
          <a:bodyPr rtlCol="0" anchor="ctr"/>
          <a:lstStyle/>
          <a:p>
            <a:pPr algn="ctr"/>
            <a:r>
              <a:rPr lang="fr-BE" dirty="0"/>
              <a:t>Jeu de données</a:t>
            </a:r>
          </a:p>
          <a:p>
            <a:pPr algn="ctr"/>
            <a:r>
              <a:rPr lang="fr-BE" dirty="0"/>
              <a:t>fondé</a:t>
            </a:r>
          </a:p>
        </p:txBody>
      </p:sp>
      <p:sp>
        <p:nvSpPr>
          <p:cNvPr id="5" name="Flèche : droite 4">
            <a:extLst>
              <a:ext uri="{FF2B5EF4-FFF2-40B4-BE49-F238E27FC236}">
                <a16:creationId xmlns:a16="http://schemas.microsoft.com/office/drawing/2014/main" id="{362A6097-8703-4BC2-95E3-0F06E27F395D}"/>
              </a:ext>
            </a:extLst>
          </p:cNvPr>
          <p:cNvSpPr/>
          <p:nvPr/>
        </p:nvSpPr>
        <p:spPr>
          <a:xfrm rot="2124767">
            <a:off x="5010241" y="2575461"/>
            <a:ext cx="702593" cy="645788"/>
          </a:xfrm>
          <a:prstGeom prst="rightArrow">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6" name="ZoneTexte 5">
            <a:extLst>
              <a:ext uri="{FF2B5EF4-FFF2-40B4-BE49-F238E27FC236}">
                <a16:creationId xmlns:a16="http://schemas.microsoft.com/office/drawing/2014/main" id="{9E6AEB4F-13F9-4690-862E-3A675E1870A4}"/>
              </a:ext>
            </a:extLst>
          </p:cNvPr>
          <p:cNvSpPr txBox="1"/>
          <p:nvPr/>
        </p:nvSpPr>
        <p:spPr>
          <a:xfrm>
            <a:off x="4038185" y="4416141"/>
            <a:ext cx="2323652" cy="369332"/>
          </a:xfrm>
          <a:prstGeom prst="rect">
            <a:avLst/>
          </a:prstGeom>
          <a:noFill/>
        </p:spPr>
        <p:txBody>
          <a:bodyPr wrap="square" rtlCol="0">
            <a:spAutoFit/>
          </a:bodyPr>
          <a:lstStyle/>
          <a:p>
            <a:r>
              <a:rPr lang="fr-BE"/>
              <a:t>Rétropropagation</a:t>
            </a:r>
            <a:endParaRPr lang="fr-BE" dirty="0"/>
          </a:p>
        </p:txBody>
      </p:sp>
    </p:spTree>
    <p:extLst>
      <p:ext uri="{BB962C8B-B14F-4D97-AF65-F5344CB8AC3E}">
        <p14:creationId xmlns:p14="http://schemas.microsoft.com/office/powerpoint/2010/main" val="9961599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19</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pic>
        <p:nvPicPr>
          <p:cNvPr id="2" name="Image 25">
            <a:extLst>
              <a:ext uri="{FF2B5EF4-FFF2-40B4-BE49-F238E27FC236}">
                <a16:creationId xmlns:a16="http://schemas.microsoft.com/office/drawing/2014/main" id="{08ABE021-4068-4D03-BC12-7829ED4C99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7936" y="3847614"/>
            <a:ext cx="811213" cy="793750"/>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2">
            <a:extLst>
              <a:ext uri="{FF2B5EF4-FFF2-40B4-BE49-F238E27FC236}">
                <a16:creationId xmlns:a16="http://schemas.microsoft.com/office/drawing/2014/main" id="{2A79132A-73D4-4287-9F6A-44BEE909F9A1}"/>
              </a:ext>
            </a:extLst>
          </p:cNvPr>
          <p:cNvSpPr>
            <a:spLocks noChangeArrowheads="1"/>
          </p:cNvSpPr>
          <p:nvPr/>
        </p:nvSpPr>
        <p:spPr bwMode="auto">
          <a:xfrm>
            <a:off x="2825691" y="3467152"/>
            <a:ext cx="1552575" cy="1501775"/>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Générateur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pic>
        <p:nvPicPr>
          <p:cNvPr id="5" name="Image 1">
            <a:extLst>
              <a:ext uri="{FF2B5EF4-FFF2-40B4-BE49-F238E27FC236}">
                <a16:creationId xmlns:a16="http://schemas.microsoft.com/office/drawing/2014/main" id="{E7CF3BEB-EDF6-42DE-85DC-A6226C5EC49F}"/>
              </a:ext>
            </a:extLst>
          </p:cNvPr>
          <p:cNvPicPr>
            <a:picLocks noChangeAspect="1" noChangeArrowheads="1"/>
          </p:cNvPicPr>
          <p:nvPr/>
        </p:nvPicPr>
        <p:blipFill>
          <a:blip r:embed="rId4">
            <a:lum bright="36000"/>
            <a:extLst>
              <a:ext uri="{28A0092B-C50C-407E-A947-70E740481C1C}">
                <a14:useLocalDpi xmlns:a14="http://schemas.microsoft.com/office/drawing/2010/main" val="0"/>
              </a:ext>
            </a:extLst>
          </a:blip>
          <a:srcRect/>
          <a:stretch>
            <a:fillRect/>
          </a:stretch>
        </p:blipFill>
        <p:spPr bwMode="auto">
          <a:xfrm>
            <a:off x="961232" y="3792590"/>
            <a:ext cx="901700" cy="850900"/>
          </a:xfrm>
          <a:prstGeom prst="rect">
            <a:avLst/>
          </a:prstGeom>
          <a:noFill/>
          <a:ln w="6350">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30" name="AutoShape 24">
            <a:extLst>
              <a:ext uri="{FF2B5EF4-FFF2-40B4-BE49-F238E27FC236}">
                <a16:creationId xmlns:a16="http://schemas.microsoft.com/office/drawing/2014/main" id="{A740566D-93B9-4DA2-A74E-A99C2B77981C}"/>
              </a:ext>
            </a:extLst>
          </p:cNvPr>
          <p:cNvSpPr>
            <a:spLocks noChangeArrowheads="1"/>
          </p:cNvSpPr>
          <p:nvPr/>
        </p:nvSpPr>
        <p:spPr bwMode="auto">
          <a:xfrm>
            <a:off x="1874362" y="4221343"/>
            <a:ext cx="1022985" cy="189865"/>
          </a:xfrm>
          <a:prstGeom prst="rightArrow">
            <a:avLst>
              <a:gd name="adj1" fmla="val 50000"/>
              <a:gd name="adj2" fmla="val 134699"/>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6" name="AutoShape 27">
            <a:extLst>
              <a:ext uri="{FF2B5EF4-FFF2-40B4-BE49-F238E27FC236}">
                <a16:creationId xmlns:a16="http://schemas.microsoft.com/office/drawing/2014/main" id="{310DA7F0-2376-47B1-80EF-9D26A51AB4EE}"/>
              </a:ext>
            </a:extLst>
          </p:cNvPr>
          <p:cNvSpPr>
            <a:spLocks noChangeArrowheads="1"/>
          </p:cNvSpPr>
          <p:nvPr/>
        </p:nvSpPr>
        <p:spPr bwMode="auto">
          <a:xfrm>
            <a:off x="7112310" y="2501179"/>
            <a:ext cx="1944071" cy="1611806"/>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Discriminateur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sp>
        <p:nvSpPr>
          <p:cNvPr id="32" name="AutoShape 28">
            <a:extLst>
              <a:ext uri="{FF2B5EF4-FFF2-40B4-BE49-F238E27FC236}">
                <a16:creationId xmlns:a16="http://schemas.microsoft.com/office/drawing/2014/main" id="{15D7484A-49BF-4417-A3A1-570F72C77F7E}"/>
              </a:ext>
            </a:extLst>
          </p:cNvPr>
          <p:cNvSpPr>
            <a:spLocks noChangeArrowheads="1"/>
          </p:cNvSpPr>
          <p:nvPr/>
        </p:nvSpPr>
        <p:spPr bwMode="auto">
          <a:xfrm rot="5400000">
            <a:off x="5950901" y="2399229"/>
            <a:ext cx="535940" cy="1430655"/>
          </a:xfrm>
          <a:custGeom>
            <a:avLst/>
            <a:gdLst>
              <a:gd name="G0" fmla="+- 9257 0 0"/>
              <a:gd name="G1" fmla="+- 16904 0 0"/>
              <a:gd name="G2" fmla="+- 9257 0 0"/>
              <a:gd name="G3" fmla="*/ 9257 1 2"/>
              <a:gd name="G4" fmla="+- G3 10800 0"/>
              <a:gd name="G5" fmla="+- 21600 9257 16904"/>
              <a:gd name="G6" fmla="+- 16904 9257 0"/>
              <a:gd name="G7" fmla="*/ G6 1 2"/>
              <a:gd name="G8" fmla="*/ 16904 2 1"/>
              <a:gd name="G9" fmla="+- G8 0 21600"/>
              <a:gd name="G10" fmla="*/ 21600 G0 G1"/>
              <a:gd name="G11" fmla="*/ 21600 G4 G1"/>
              <a:gd name="G12" fmla="*/ 21600 G5 G1"/>
              <a:gd name="G13" fmla="*/ 21600 G7 G1"/>
              <a:gd name="G14" fmla="*/ 16904 1 2"/>
              <a:gd name="G15" fmla="+- G5 0 G4"/>
              <a:gd name="G16" fmla="+- G0 0 G4"/>
              <a:gd name="G17" fmla="*/ G2 G15 G16"/>
              <a:gd name="T0" fmla="*/ 15429 w 21600"/>
              <a:gd name="T1" fmla="*/ 0 h 21600"/>
              <a:gd name="T2" fmla="*/ 9257 w 21600"/>
              <a:gd name="T3" fmla="*/ 9257 h 21600"/>
              <a:gd name="T4" fmla="*/ 0 w 21600"/>
              <a:gd name="T5" fmla="*/ 19715 h 21600"/>
              <a:gd name="T6" fmla="*/ 8452 w 21600"/>
              <a:gd name="T7" fmla="*/ 21600 h 21600"/>
              <a:gd name="T8" fmla="*/ 16904 w 21600"/>
              <a:gd name="T9" fmla="*/ 16715 h 21600"/>
              <a:gd name="T10" fmla="*/ 21600 w 21600"/>
              <a:gd name="T11" fmla="*/ 9257 h 21600"/>
              <a:gd name="T12" fmla="*/ 17694720 60000 65536"/>
              <a:gd name="T13" fmla="*/ 11796480 60000 65536"/>
              <a:gd name="T14" fmla="*/ 11796480 60000 65536"/>
              <a:gd name="T15" fmla="*/ 5898240 60000 65536"/>
              <a:gd name="T16" fmla="*/ 0 60000 65536"/>
              <a:gd name="T17" fmla="*/ 0 60000 65536"/>
              <a:gd name="T18" fmla="*/ 0 w 21600"/>
              <a:gd name="T19" fmla="*/ G12 h 21600"/>
              <a:gd name="T20" fmla="*/ G1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9257"/>
                </a:lnTo>
                <a:lnTo>
                  <a:pt x="13953" y="9257"/>
                </a:lnTo>
                <a:lnTo>
                  <a:pt x="13953" y="17829"/>
                </a:lnTo>
                <a:lnTo>
                  <a:pt x="0" y="17829"/>
                </a:lnTo>
                <a:lnTo>
                  <a:pt x="0" y="21600"/>
                </a:lnTo>
                <a:lnTo>
                  <a:pt x="16904" y="21600"/>
                </a:lnTo>
                <a:lnTo>
                  <a:pt x="16904" y="9257"/>
                </a:lnTo>
                <a:lnTo>
                  <a:pt x="21600" y="9257"/>
                </a:lnTo>
                <a:close/>
              </a:path>
            </a:pathLst>
          </a:cu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33" name="AutoShape 30">
            <a:extLst>
              <a:ext uri="{FF2B5EF4-FFF2-40B4-BE49-F238E27FC236}">
                <a16:creationId xmlns:a16="http://schemas.microsoft.com/office/drawing/2014/main" id="{4C524912-7206-4B66-8684-C6E2BA10D80B}"/>
              </a:ext>
            </a:extLst>
          </p:cNvPr>
          <p:cNvSpPr>
            <a:spLocks noChangeArrowheads="1"/>
          </p:cNvSpPr>
          <p:nvPr/>
        </p:nvSpPr>
        <p:spPr bwMode="auto">
          <a:xfrm>
            <a:off x="9097753" y="3094472"/>
            <a:ext cx="664210" cy="294005"/>
          </a:xfrm>
          <a:prstGeom prst="stripedRightArrow">
            <a:avLst>
              <a:gd name="adj1" fmla="val 50000"/>
              <a:gd name="adj2" fmla="val 56479"/>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7" name="AutoShape 31">
            <a:extLst>
              <a:ext uri="{FF2B5EF4-FFF2-40B4-BE49-F238E27FC236}">
                <a16:creationId xmlns:a16="http://schemas.microsoft.com/office/drawing/2014/main" id="{6675FC07-7754-4490-98EC-544AC04D7ED8}"/>
              </a:ext>
            </a:extLst>
          </p:cNvPr>
          <p:cNvSpPr>
            <a:spLocks noChangeArrowheads="1"/>
          </p:cNvSpPr>
          <p:nvPr/>
        </p:nvSpPr>
        <p:spPr bwMode="auto">
          <a:xfrm>
            <a:off x="9877443" y="2698694"/>
            <a:ext cx="1000125" cy="1198562"/>
          </a:xfrm>
          <a:prstGeom prst="flowChartPredefinedProcess">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VRAIE</a:t>
            </a:r>
            <a:endParaRPr kumimoji="0" lang="fr-FR" altLang="fr-FR"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OU</a:t>
            </a:r>
            <a:endParaRPr kumimoji="0" lang="fr-FR" altLang="fr-FR"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FAUSSE</a:t>
            </a: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2068" name="Picture 20">
            <a:extLst>
              <a:ext uri="{FF2B5EF4-FFF2-40B4-BE49-F238E27FC236}">
                <a16:creationId xmlns:a16="http://schemas.microsoft.com/office/drawing/2014/main" id="{FCC547CD-95FD-42A0-BA48-0D9C2D9D7D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3803" y="1285209"/>
            <a:ext cx="811213" cy="777875"/>
          </a:xfrm>
          <a:prstGeom prst="rect">
            <a:avLst/>
          </a:prstGeom>
          <a:noFill/>
          <a:extLst>
            <a:ext uri="{909E8E84-426E-40DD-AFC4-6F175D3DCCD1}">
              <a14:hiddenFill xmlns:a14="http://schemas.microsoft.com/office/drawing/2010/main">
                <a:solidFill>
                  <a:srgbClr val="FFFFFF"/>
                </a:solidFill>
              </a14:hiddenFill>
            </a:ext>
          </a:extLst>
        </p:spPr>
      </p:pic>
      <p:sp>
        <p:nvSpPr>
          <p:cNvPr id="39" name="AutoShape 37">
            <a:extLst>
              <a:ext uri="{FF2B5EF4-FFF2-40B4-BE49-F238E27FC236}">
                <a16:creationId xmlns:a16="http://schemas.microsoft.com/office/drawing/2014/main" id="{EEA37FDC-85F7-45EE-B88E-342F8B5A3205}"/>
              </a:ext>
            </a:extLst>
          </p:cNvPr>
          <p:cNvSpPr>
            <a:spLocks noChangeArrowheads="1"/>
          </p:cNvSpPr>
          <p:nvPr/>
        </p:nvSpPr>
        <p:spPr bwMode="auto">
          <a:xfrm rot="16200000" flipV="1">
            <a:off x="6010592" y="2824285"/>
            <a:ext cx="416560" cy="1430655"/>
          </a:xfrm>
          <a:custGeom>
            <a:avLst/>
            <a:gdLst>
              <a:gd name="G0" fmla="+- 9257 0 0"/>
              <a:gd name="G1" fmla="+- 16904 0 0"/>
              <a:gd name="G2" fmla="+- 9257 0 0"/>
              <a:gd name="G3" fmla="*/ 9257 1 2"/>
              <a:gd name="G4" fmla="+- G3 10800 0"/>
              <a:gd name="G5" fmla="+- 21600 9257 16904"/>
              <a:gd name="G6" fmla="+- 16904 9257 0"/>
              <a:gd name="G7" fmla="*/ G6 1 2"/>
              <a:gd name="G8" fmla="*/ 16904 2 1"/>
              <a:gd name="G9" fmla="+- G8 0 21600"/>
              <a:gd name="G10" fmla="*/ 21600 G0 G1"/>
              <a:gd name="G11" fmla="*/ 21600 G4 G1"/>
              <a:gd name="G12" fmla="*/ 21600 G5 G1"/>
              <a:gd name="G13" fmla="*/ 21600 G7 G1"/>
              <a:gd name="G14" fmla="*/ 16904 1 2"/>
              <a:gd name="G15" fmla="+- G5 0 G4"/>
              <a:gd name="G16" fmla="+- G0 0 G4"/>
              <a:gd name="G17" fmla="*/ G2 G15 G16"/>
              <a:gd name="T0" fmla="*/ 15429 w 21600"/>
              <a:gd name="T1" fmla="*/ 0 h 21600"/>
              <a:gd name="T2" fmla="*/ 9257 w 21600"/>
              <a:gd name="T3" fmla="*/ 9257 h 21600"/>
              <a:gd name="T4" fmla="*/ 0 w 21600"/>
              <a:gd name="T5" fmla="*/ 19715 h 21600"/>
              <a:gd name="T6" fmla="*/ 8452 w 21600"/>
              <a:gd name="T7" fmla="*/ 21600 h 21600"/>
              <a:gd name="T8" fmla="*/ 16904 w 21600"/>
              <a:gd name="T9" fmla="*/ 16715 h 21600"/>
              <a:gd name="T10" fmla="*/ 21600 w 21600"/>
              <a:gd name="T11" fmla="*/ 9257 h 21600"/>
              <a:gd name="T12" fmla="*/ 17694720 60000 65536"/>
              <a:gd name="T13" fmla="*/ 11796480 60000 65536"/>
              <a:gd name="T14" fmla="*/ 11796480 60000 65536"/>
              <a:gd name="T15" fmla="*/ 5898240 60000 65536"/>
              <a:gd name="T16" fmla="*/ 0 60000 65536"/>
              <a:gd name="T17" fmla="*/ 0 60000 65536"/>
              <a:gd name="T18" fmla="*/ 0 w 21600"/>
              <a:gd name="T19" fmla="*/ G12 h 21600"/>
              <a:gd name="T20" fmla="*/ G1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9257"/>
                </a:lnTo>
                <a:lnTo>
                  <a:pt x="13953" y="9257"/>
                </a:lnTo>
                <a:lnTo>
                  <a:pt x="13953" y="17829"/>
                </a:lnTo>
                <a:lnTo>
                  <a:pt x="0" y="17829"/>
                </a:lnTo>
                <a:lnTo>
                  <a:pt x="0" y="21600"/>
                </a:lnTo>
                <a:lnTo>
                  <a:pt x="16904" y="21600"/>
                </a:lnTo>
                <a:lnTo>
                  <a:pt x="16904" y="9257"/>
                </a:lnTo>
                <a:lnTo>
                  <a:pt x="21600" y="9257"/>
                </a:lnTo>
                <a:close/>
              </a:path>
            </a:pathLst>
          </a:cu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12" name="Zone de texte 255">
            <a:extLst>
              <a:ext uri="{FF2B5EF4-FFF2-40B4-BE49-F238E27FC236}">
                <a16:creationId xmlns:a16="http://schemas.microsoft.com/office/drawing/2014/main" id="{AF47EF8D-5A32-4F1D-9344-711AA36C891E}"/>
              </a:ext>
            </a:extLst>
          </p:cNvPr>
          <p:cNvSpPr txBox="1">
            <a:spLocks noChangeArrowheads="1"/>
          </p:cNvSpPr>
          <p:nvPr/>
        </p:nvSpPr>
        <p:spPr bwMode="auto">
          <a:xfrm>
            <a:off x="1131094" y="3670997"/>
            <a:ext cx="566738" cy="1146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5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z</a:t>
            </a:r>
            <a:endParaRPr kumimoji="0" lang="fr-FR" altLang="fr-FR" sz="5400" b="0" i="0" u="none" strike="noStrike" cap="none" normalizeH="0" baseline="0" dirty="0">
              <a:ln>
                <a:noFill/>
              </a:ln>
              <a:solidFill>
                <a:schemeClr val="tx1"/>
              </a:solidFill>
              <a:effectLst/>
              <a:latin typeface="Arial" panose="020B0604020202020204" pitchFamily="34" charset="0"/>
            </a:endParaRPr>
          </a:p>
        </p:txBody>
      </p:sp>
      <p:sp>
        <p:nvSpPr>
          <p:cNvPr id="13" name="Zone de texte 86">
            <a:extLst>
              <a:ext uri="{FF2B5EF4-FFF2-40B4-BE49-F238E27FC236}">
                <a16:creationId xmlns:a16="http://schemas.microsoft.com/office/drawing/2014/main" id="{C0EC6666-7F29-4507-8330-C5D4E0AE817A}"/>
              </a:ext>
            </a:extLst>
          </p:cNvPr>
          <p:cNvSpPr txBox="1">
            <a:spLocks noChangeArrowheads="1"/>
          </p:cNvSpPr>
          <p:nvPr/>
        </p:nvSpPr>
        <p:spPr bwMode="auto">
          <a:xfrm>
            <a:off x="5451555" y="2231140"/>
            <a:ext cx="4857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x</a:t>
            </a:r>
            <a:endParaRPr kumimoji="0" lang="fr-FR" altLang="fr-FR" sz="2400" b="0" i="0" u="none" strike="noStrike" cap="none" normalizeH="0" baseline="0" dirty="0">
              <a:ln>
                <a:noFill/>
              </a:ln>
              <a:solidFill>
                <a:schemeClr val="tx1"/>
              </a:solidFill>
              <a:effectLst/>
              <a:latin typeface="Arial" panose="020B0604020202020204" pitchFamily="34" charset="0"/>
            </a:endParaRPr>
          </a:p>
        </p:txBody>
      </p:sp>
      <p:sp>
        <p:nvSpPr>
          <p:cNvPr id="14" name="Zone de texte 87">
            <a:extLst>
              <a:ext uri="{FF2B5EF4-FFF2-40B4-BE49-F238E27FC236}">
                <a16:creationId xmlns:a16="http://schemas.microsoft.com/office/drawing/2014/main" id="{606B80C1-F6CE-450C-A456-8D346ED1C3A0}"/>
              </a:ext>
            </a:extLst>
          </p:cNvPr>
          <p:cNvSpPr txBox="1">
            <a:spLocks noChangeArrowheads="1"/>
          </p:cNvSpPr>
          <p:nvPr/>
        </p:nvSpPr>
        <p:spPr bwMode="auto">
          <a:xfrm>
            <a:off x="4608453" y="4702584"/>
            <a:ext cx="1856346" cy="113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Fausse image </a:t>
            </a:r>
            <a:r>
              <a:rPr kumimoji="0" lang="fr-FR" altLang="fr-FR" sz="16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G(z)</a:t>
            </a:r>
            <a:endParaRPr kumimoji="0" lang="fr-FR" altLang="fr-FR"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5" name="AutoShape 24">
            <a:extLst>
              <a:ext uri="{FF2B5EF4-FFF2-40B4-BE49-F238E27FC236}">
                <a16:creationId xmlns:a16="http://schemas.microsoft.com/office/drawing/2014/main" id="{C750FDAF-7ED1-49FA-9445-300B8E0B9ED0}"/>
              </a:ext>
            </a:extLst>
          </p:cNvPr>
          <p:cNvSpPr>
            <a:spLocks noChangeArrowheads="1"/>
          </p:cNvSpPr>
          <p:nvPr/>
        </p:nvSpPr>
        <p:spPr bwMode="auto">
          <a:xfrm>
            <a:off x="4378266" y="4148287"/>
            <a:ext cx="460375" cy="192405"/>
          </a:xfrm>
          <a:prstGeom prst="rightArrow">
            <a:avLst>
              <a:gd name="adj1" fmla="val 50000"/>
              <a:gd name="adj2" fmla="val 134699"/>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15" name="Rectangle 21">
            <a:extLst>
              <a:ext uri="{FF2B5EF4-FFF2-40B4-BE49-F238E27FC236}">
                <a16:creationId xmlns:a16="http://schemas.microsoft.com/office/drawing/2014/main" id="{59D2C570-1A7F-4209-8CBE-246FD4A40716}"/>
              </a:ext>
            </a:extLst>
          </p:cNvPr>
          <p:cNvSpPr>
            <a:spLocks noChangeArrowheads="1"/>
          </p:cNvSpPr>
          <p:nvPr/>
        </p:nvSpPr>
        <p:spPr bwMode="auto">
          <a:xfrm>
            <a:off x="755779" y="131387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65010" tIns="76176" rIns="91440" bIns="152352" numCol="1" anchor="ctr" anchorCtr="0" compatLnSpc="1">
            <a:prstTxWarp prst="textNoShape">
              <a:avLst/>
            </a:prstTxWarp>
            <a:spAutoFit/>
          </a:bodyPr>
          <a:lstStyle/>
          <a:p>
            <a:endParaRPr lang="fr-BE"/>
          </a:p>
        </p:txBody>
      </p:sp>
      <p:sp>
        <p:nvSpPr>
          <p:cNvPr id="16" name="Rectangle 22">
            <a:extLst>
              <a:ext uri="{FF2B5EF4-FFF2-40B4-BE49-F238E27FC236}">
                <a16:creationId xmlns:a16="http://schemas.microsoft.com/office/drawing/2014/main" id="{B6D38EB6-F27D-4DF6-9355-98AFBFEEED45}"/>
              </a:ext>
            </a:extLst>
          </p:cNvPr>
          <p:cNvSpPr>
            <a:spLocks noChangeArrowheads="1"/>
          </p:cNvSpPr>
          <p:nvPr/>
        </p:nvSpPr>
        <p:spPr bwMode="auto">
          <a:xfrm>
            <a:off x="838200" y="186900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17" name="Rectangle 24">
            <a:extLst>
              <a:ext uri="{FF2B5EF4-FFF2-40B4-BE49-F238E27FC236}">
                <a16:creationId xmlns:a16="http://schemas.microsoft.com/office/drawing/2014/main" id="{6AFF3AB2-E273-4231-B0B1-6828F0D81965}"/>
              </a:ext>
            </a:extLst>
          </p:cNvPr>
          <p:cNvSpPr>
            <a:spLocks noChangeArrowheads="1"/>
          </p:cNvSpPr>
          <p:nvPr/>
        </p:nvSpPr>
        <p:spPr bwMode="auto">
          <a:xfrm>
            <a:off x="838200" y="1684338"/>
            <a:ext cx="63863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449263"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49263"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18" name="Rectangle 26">
            <a:extLst>
              <a:ext uri="{FF2B5EF4-FFF2-40B4-BE49-F238E27FC236}">
                <a16:creationId xmlns:a16="http://schemas.microsoft.com/office/drawing/2014/main" id="{F1E1D58F-A040-440A-88FE-5B73D5FAAD36}"/>
              </a:ext>
            </a:extLst>
          </p:cNvPr>
          <p:cNvSpPr>
            <a:spLocks noChangeArrowheads="1"/>
          </p:cNvSpPr>
          <p:nvPr/>
        </p:nvSpPr>
        <p:spPr bwMode="auto">
          <a:xfrm>
            <a:off x="4449765" y="2031626"/>
            <a:ext cx="2036396"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49263" algn="l" defTabSz="914400" rtl="0" eaLnBrk="0" fontAlgn="base" latinLnBrk="0" hangingPunct="0">
              <a:lnSpc>
                <a:spcPct val="100000"/>
              </a:lnSpc>
              <a:spcBef>
                <a:spcPct val="0"/>
              </a:spcBef>
              <a:spcAft>
                <a:spcPct val="0"/>
              </a:spcAft>
              <a:buClrTx/>
              <a:buSzTx/>
              <a:buFontTx/>
              <a:buNone/>
              <a:tabLst/>
            </a:pPr>
            <a:r>
              <a:rPr kumimoji="0" lang="fr-BE"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Image Réelle</a:t>
            </a:r>
            <a:endParaRPr kumimoji="0" lang="fr-BE" altLang="fr-FR" sz="1600" b="0" i="0" u="none" strike="noStrike" cap="none" normalizeH="0" baseline="0" dirty="0">
              <a:ln>
                <a:noFill/>
              </a:ln>
              <a:solidFill>
                <a:schemeClr val="tx1"/>
              </a:solidFill>
              <a:effectLst/>
            </a:endParaRPr>
          </a:p>
          <a:p>
            <a:pPr marL="0" marR="0" lvl="0" indent="449263"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a:t>
            </a: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22" name="Rectangle 29">
            <a:extLst>
              <a:ext uri="{FF2B5EF4-FFF2-40B4-BE49-F238E27FC236}">
                <a16:creationId xmlns:a16="http://schemas.microsoft.com/office/drawing/2014/main" id="{920356EB-C496-4735-8E4D-7AFE875CCD8A}"/>
              </a:ext>
            </a:extLst>
          </p:cNvPr>
          <p:cNvSpPr>
            <a:spLocks noChangeArrowheads="1"/>
          </p:cNvSpPr>
          <p:nvPr/>
        </p:nvSpPr>
        <p:spPr bwMode="auto">
          <a:xfrm>
            <a:off x="838200" y="186900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3" name="Rectangle 30">
            <a:extLst>
              <a:ext uri="{FF2B5EF4-FFF2-40B4-BE49-F238E27FC236}">
                <a16:creationId xmlns:a16="http://schemas.microsoft.com/office/drawing/2014/main" id="{9D8AFB7E-6045-4401-9AE5-22A21EE29FA8}"/>
              </a:ext>
            </a:extLst>
          </p:cNvPr>
          <p:cNvSpPr>
            <a:spLocks noChangeArrowheads="1"/>
          </p:cNvSpPr>
          <p:nvPr/>
        </p:nvSpPr>
        <p:spPr bwMode="auto">
          <a:xfrm>
            <a:off x="838200" y="232620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a:t>
            </a: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4" name="Rectangle 32">
            <a:extLst>
              <a:ext uri="{FF2B5EF4-FFF2-40B4-BE49-F238E27FC236}">
                <a16:creationId xmlns:a16="http://schemas.microsoft.com/office/drawing/2014/main" id="{5D80B3F5-D622-4CA1-BC19-169C9B40DA57}"/>
              </a:ext>
            </a:extLst>
          </p:cNvPr>
          <p:cNvSpPr>
            <a:spLocks noChangeArrowheads="1"/>
          </p:cNvSpPr>
          <p:nvPr/>
        </p:nvSpPr>
        <p:spPr bwMode="auto">
          <a:xfrm rot="10800000" flipV="1">
            <a:off x="492620" y="2818417"/>
            <a:ext cx="2037994" cy="1215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dirty="0">
                <a:ln>
                  <a:noFill/>
                </a:ln>
                <a:solidFill>
                  <a:schemeClr val="tx1"/>
                </a:solidFill>
                <a:effectLst/>
                <a:latin typeface="Arial" panose="020B0604020202020204" pitchFamily="34" charset="0"/>
              </a:rPr>
            </a:br>
            <a:endParaRPr kumimoji="0" lang="fr-BE" altLang="fr-FR"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INPUT – </a:t>
            </a:r>
            <a:r>
              <a:rPr kumimoji="0" lang="fr-BE" altLang="fr-FR" sz="1100" b="0" i="0" u="none" strike="noStrike" cap="none" normalizeH="0" baseline="0" dirty="0" err="1">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Random</a:t>
            </a: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Noise </a:t>
            </a:r>
            <a:endParaRPr kumimoji="0" lang="fr-BE" altLang="fr-FR"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5294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Plan de la présentation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a:t>
            </a:fld>
            <a:endParaRPr lang="fr-BE" dirty="0"/>
          </a:p>
        </p:txBody>
      </p:sp>
      <p:sp>
        <p:nvSpPr>
          <p:cNvPr id="2" name="ZoneTexte 1">
            <a:extLst>
              <a:ext uri="{FF2B5EF4-FFF2-40B4-BE49-F238E27FC236}">
                <a16:creationId xmlns:a16="http://schemas.microsoft.com/office/drawing/2014/main" id="{1F89FC10-8124-4531-A0C3-2E6E8F1E77BA}"/>
              </a:ext>
            </a:extLst>
          </p:cNvPr>
          <p:cNvSpPr txBox="1"/>
          <p:nvPr/>
        </p:nvSpPr>
        <p:spPr>
          <a:xfrm>
            <a:off x="1791478" y="1699678"/>
            <a:ext cx="10074207" cy="3539430"/>
          </a:xfrm>
          <a:prstGeom prst="rect">
            <a:avLst/>
          </a:prstGeom>
          <a:noFill/>
        </p:spPr>
        <p:txBody>
          <a:bodyPr wrap="square" rtlCol="0">
            <a:spAutoFit/>
          </a:bodyPr>
          <a:lstStyle/>
          <a:p>
            <a:pPr marL="285750" indent="-285750">
              <a:buFont typeface="Wingdings" panose="05000000000000000000" pitchFamily="2" charset="2"/>
              <a:buChar char="Ø"/>
            </a:pPr>
            <a:r>
              <a:rPr lang="fr-BE" sz="3200" dirty="0">
                <a:solidFill>
                  <a:schemeClr val="accent1">
                    <a:lumMod val="75000"/>
                  </a:schemeClr>
                </a:solidFill>
              </a:rPr>
              <a:t> Introduction</a:t>
            </a:r>
          </a:p>
          <a:p>
            <a:pPr marL="285750" indent="-285750">
              <a:buFont typeface="Wingdings" panose="05000000000000000000" pitchFamily="2" charset="2"/>
              <a:buChar char="Ø"/>
            </a:pPr>
            <a:r>
              <a:rPr lang="fr-BE" sz="3200" dirty="0">
                <a:solidFill>
                  <a:schemeClr val="accent1">
                    <a:lumMod val="75000"/>
                  </a:schemeClr>
                </a:solidFill>
              </a:rPr>
              <a:t> Les réseaux de neurones</a:t>
            </a:r>
          </a:p>
          <a:p>
            <a:pPr marL="1371600" lvl="2" indent="-457200">
              <a:buFont typeface="Wingdings" panose="05000000000000000000" pitchFamily="2" charset="2"/>
              <a:buChar char="q"/>
            </a:pPr>
            <a:r>
              <a:rPr lang="fr-BE" sz="3200" dirty="0">
                <a:solidFill>
                  <a:schemeClr val="accent1">
                    <a:lumMod val="75000"/>
                  </a:schemeClr>
                </a:solidFill>
              </a:rPr>
              <a:t>GAN (Generative Adversarial Net)</a:t>
            </a:r>
          </a:p>
          <a:p>
            <a:pPr marL="1371600" lvl="2" indent="-457200">
              <a:buFont typeface="Wingdings" panose="05000000000000000000" pitchFamily="2" charset="2"/>
              <a:buChar char="q"/>
            </a:pPr>
            <a:r>
              <a:rPr lang="fr-BE" sz="3200" dirty="0">
                <a:solidFill>
                  <a:schemeClr val="accent1">
                    <a:lumMod val="75000"/>
                  </a:schemeClr>
                </a:solidFill>
              </a:rPr>
              <a:t>CGAN (Conditional Generative Adversarial Net)</a:t>
            </a:r>
          </a:p>
          <a:p>
            <a:pPr marL="457200" indent="-457200">
              <a:buFont typeface="Wingdings" panose="05000000000000000000" pitchFamily="2" charset="2"/>
              <a:buChar char="Ø"/>
            </a:pPr>
            <a:r>
              <a:rPr lang="fr-BE" sz="3200" dirty="0">
                <a:solidFill>
                  <a:schemeClr val="accent1">
                    <a:lumMod val="75000"/>
                  </a:schemeClr>
                </a:solidFill>
              </a:rPr>
              <a:t>L’environnement</a:t>
            </a:r>
          </a:p>
          <a:p>
            <a:pPr marL="285750" indent="-285750">
              <a:buFont typeface="Wingdings" panose="05000000000000000000" pitchFamily="2" charset="2"/>
              <a:buChar char="Ø"/>
            </a:pPr>
            <a:r>
              <a:rPr lang="fr-BE" sz="3200" dirty="0">
                <a:solidFill>
                  <a:schemeClr val="accent1">
                    <a:lumMod val="75000"/>
                  </a:schemeClr>
                </a:solidFill>
              </a:rPr>
              <a:t> Les résultats</a:t>
            </a:r>
          </a:p>
          <a:p>
            <a:pPr marL="285750" indent="-285750">
              <a:buFont typeface="Wingdings" panose="05000000000000000000" pitchFamily="2" charset="2"/>
              <a:buChar char="Ø"/>
            </a:pPr>
            <a:r>
              <a:rPr lang="fr-BE" sz="3200" dirty="0">
                <a:solidFill>
                  <a:schemeClr val="accent1">
                    <a:lumMod val="75000"/>
                  </a:schemeClr>
                </a:solidFill>
              </a:rPr>
              <a:t> Conclusion</a:t>
            </a:r>
          </a:p>
        </p:txBody>
      </p:sp>
    </p:spTree>
    <p:extLst>
      <p:ext uri="{BB962C8B-B14F-4D97-AF65-F5344CB8AC3E}">
        <p14:creationId xmlns:p14="http://schemas.microsoft.com/office/powerpoint/2010/main" val="12165344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CGAN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20</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Réseau conçu pour faire des imitations des données ou d’images</a:t>
            </a:r>
          </a:p>
          <a:p>
            <a:pPr marL="342900" indent="-342900" eaLnBrk="0" fontAlgn="base" hangingPunct="0">
              <a:spcBef>
                <a:spcPct val="0"/>
              </a:spcBef>
              <a:spcAft>
                <a:spcPct val="0"/>
              </a:spcAft>
              <a:buFont typeface="Wingdings" panose="05000000000000000000" pitchFamily="2" charset="2"/>
              <a:buChar char="Ø"/>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Apprentissage supervisé</a:t>
            </a:r>
          </a:p>
          <a:p>
            <a:pPr marL="342900" lvl="0" indent="-342900" eaLnBrk="0" fontAlgn="base" hangingPunct="0">
              <a:spcBef>
                <a:spcPct val="0"/>
              </a:spcBef>
              <a:spcAft>
                <a:spcPct val="0"/>
              </a:spcAft>
              <a:buFont typeface="Wingdings" panose="05000000000000000000" pitchFamily="2" charset="2"/>
              <a:buChar char="Ø"/>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Principe d’une compétition entre 1 discriminateur et 1 générateur</a:t>
            </a:r>
          </a:p>
          <a:p>
            <a:pPr marL="342900" lvl="0" indent="-342900" eaLnBrk="0" fontAlgn="base" hangingPunct="0">
              <a:spcBef>
                <a:spcPct val="0"/>
              </a:spcBef>
              <a:spcAft>
                <a:spcPct val="0"/>
              </a:spcAft>
              <a:buFont typeface="Wingdings" panose="05000000000000000000" pitchFamily="2" charset="2"/>
              <a:buChar char="Ø"/>
            </a:pPr>
            <a:endParaRPr lang="fr-BE" sz="2400" dirty="0"/>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Input du générateur (</a:t>
            </a:r>
            <a:r>
              <a:rPr lang="fr-BE" altLang="fr-FR" sz="2400" dirty="0" err="1">
                <a:solidFill>
                  <a:schemeClr val="accent1">
                    <a:lumMod val="50000"/>
                  </a:schemeClr>
                </a:solidFill>
                <a:latin typeface="Verdana" panose="020B0604030504040204" pitchFamily="34" charset="0"/>
                <a:cs typeface="Times New Roman" panose="02020603050405020304" pitchFamily="18" charset="0"/>
              </a:rPr>
              <a:t>Random</a:t>
            </a:r>
            <a:r>
              <a:rPr lang="fr-BE" altLang="fr-FR" sz="2400" dirty="0">
                <a:solidFill>
                  <a:schemeClr val="accent1">
                    <a:lumMod val="50000"/>
                  </a:schemeClr>
                </a:solidFill>
                <a:latin typeface="Verdana" panose="020B0604030504040204" pitchFamily="34" charset="0"/>
                <a:cs typeface="Times New Roman" panose="02020603050405020304" pitchFamily="18" charset="0"/>
              </a:rPr>
              <a:t> Noise)</a:t>
            </a: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Input du discriminateur (Dataset ou images G(x))</a:t>
            </a:r>
          </a:p>
          <a:p>
            <a:pPr marL="1257300" lvl="2" indent="-342900" eaLnBrk="0" fontAlgn="base" hangingPunct="0">
              <a:spcBef>
                <a:spcPct val="0"/>
              </a:spcBef>
              <a:spcAft>
                <a:spcPct val="0"/>
              </a:spcAft>
              <a:buFont typeface="Wingdings" panose="05000000000000000000" pitchFamily="2" charset="2"/>
              <a:buChar char="ü"/>
            </a:pPr>
            <a:r>
              <a:rPr lang="fr-BE" sz="2400" dirty="0">
                <a:solidFill>
                  <a:schemeClr val="accent1">
                    <a:lumMod val="50000"/>
                  </a:schemeClr>
                </a:solidFill>
                <a:latin typeface="Verdana" panose="020B0604030504040204" pitchFamily="34" charset="0"/>
                <a:cs typeface="Times New Roman" panose="02020603050405020304" pitchFamily="18" charset="0"/>
              </a:rPr>
              <a:t> Principe de rétropropagation</a:t>
            </a:r>
          </a:p>
          <a:p>
            <a:pPr marL="1257300" lvl="2" indent="-342900" eaLnBrk="0" fontAlgn="base" hangingPunct="0">
              <a:spcBef>
                <a:spcPct val="0"/>
              </a:spcBef>
              <a:spcAft>
                <a:spcPct val="0"/>
              </a:spcAft>
              <a:buFont typeface="Wingdings" panose="05000000000000000000" pitchFamily="2" charset="2"/>
              <a:buChar char="ü"/>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a:t>
            </a:r>
            <a:r>
              <a:rPr lang="fr-BE" altLang="fr-FR" sz="2400" b="1" dirty="0">
                <a:solidFill>
                  <a:srgbClr val="FF0000"/>
                </a:solidFill>
                <a:latin typeface="Verdana" panose="020B0604030504040204" pitchFamily="34" charset="0"/>
                <a:cs typeface="Times New Roman" panose="02020603050405020304" pitchFamily="18" charset="0"/>
              </a:rPr>
              <a:t>Information supplémentaire (label – y)</a:t>
            </a:r>
          </a:p>
          <a:p>
            <a:pPr marL="1257300" lvl="2" indent="-342900" eaLnBrk="0" fontAlgn="base" hangingPunct="0">
              <a:spcBef>
                <a:spcPct val="0"/>
              </a:spcBef>
              <a:spcAft>
                <a:spcPct val="0"/>
              </a:spcAft>
              <a:buFont typeface="Wingdings" panose="05000000000000000000" pitchFamily="2" charset="2"/>
              <a:buChar char="ü"/>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12034029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CGAN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21</a:t>
            </a:fld>
            <a:endParaRPr lang="fr-BE" dirty="0"/>
          </a:p>
        </p:txBody>
      </p:sp>
      <p:sp>
        <p:nvSpPr>
          <p:cNvPr id="2053" name="AutoShape 9">
            <a:extLst>
              <a:ext uri="{FF2B5EF4-FFF2-40B4-BE49-F238E27FC236}">
                <a16:creationId xmlns:a16="http://schemas.microsoft.com/office/drawing/2014/main" id="{FEDD03D1-9358-4E6C-A351-846825F53309}"/>
              </a:ext>
            </a:extLst>
          </p:cNvPr>
          <p:cNvSpPr>
            <a:spLocks noChangeArrowheads="1"/>
          </p:cNvSpPr>
          <p:nvPr/>
        </p:nvSpPr>
        <p:spPr bwMode="auto">
          <a:xfrm>
            <a:off x="1871098" y="4025614"/>
            <a:ext cx="1837755" cy="1695996"/>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Générateur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sp>
        <p:nvSpPr>
          <p:cNvPr id="2054" name="AutoShape 15">
            <a:extLst>
              <a:ext uri="{FF2B5EF4-FFF2-40B4-BE49-F238E27FC236}">
                <a16:creationId xmlns:a16="http://schemas.microsoft.com/office/drawing/2014/main" id="{E9E2F534-A802-42BA-B32E-2D808471AA87}"/>
              </a:ext>
            </a:extLst>
          </p:cNvPr>
          <p:cNvSpPr>
            <a:spLocks noChangeArrowheads="1"/>
          </p:cNvSpPr>
          <p:nvPr/>
        </p:nvSpPr>
        <p:spPr bwMode="auto">
          <a:xfrm>
            <a:off x="5941567" y="2585461"/>
            <a:ext cx="1975941" cy="1721918"/>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Discriminateur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ZoneTexte 27">
            <a:extLst>
              <a:ext uri="{FF2B5EF4-FFF2-40B4-BE49-F238E27FC236}">
                <a16:creationId xmlns:a16="http://schemas.microsoft.com/office/drawing/2014/main" id="{F5A71331-0FB2-4218-B940-0688DE28F288}"/>
              </a:ext>
            </a:extLst>
          </p:cNvPr>
          <p:cNvSpPr txBox="1"/>
          <p:nvPr/>
        </p:nvSpPr>
        <p:spPr>
          <a:xfrm>
            <a:off x="206950" y="5398444"/>
            <a:ext cx="5166049" cy="646331"/>
          </a:xfrm>
          <a:prstGeom prst="rect">
            <a:avLst/>
          </a:prstGeom>
          <a:solidFill>
            <a:srgbClr val="FFFFFF">
              <a:alpha val="66000"/>
            </a:srgbClr>
          </a:solidFill>
          <a:ln>
            <a:solidFill>
              <a:srgbClr val="000000"/>
            </a:solidFill>
          </a:ln>
          <a:effectLst>
            <a:outerShdw blurRad="50800" dist="50800" dir="5400000" algn="ctr" rotWithShape="0">
              <a:schemeClr val="accent1">
                <a:lumMod val="75000"/>
              </a:schemeClr>
            </a:outerShdw>
          </a:effectLst>
        </p:spPr>
        <p:txBody>
          <a:bodyPr wrap="square" rtlCol="0">
            <a:spAutoFit/>
          </a:bodyPr>
          <a:lstStyle/>
          <a:p>
            <a:r>
              <a:rPr lang="fr-BE" dirty="0"/>
              <a:t>Objectif : Produire des outputs aussi réaliste que possible à partir de zéro</a:t>
            </a:r>
          </a:p>
        </p:txBody>
      </p:sp>
      <p:sp>
        <p:nvSpPr>
          <p:cNvPr id="29" name="ZoneTexte 28">
            <a:extLst>
              <a:ext uri="{FF2B5EF4-FFF2-40B4-BE49-F238E27FC236}">
                <a16:creationId xmlns:a16="http://schemas.microsoft.com/office/drawing/2014/main" id="{9E2D5DF1-20C8-4614-B32A-02E424E4B7BA}"/>
              </a:ext>
            </a:extLst>
          </p:cNvPr>
          <p:cNvSpPr txBox="1"/>
          <p:nvPr/>
        </p:nvSpPr>
        <p:spPr>
          <a:xfrm>
            <a:off x="7335168" y="3756946"/>
            <a:ext cx="2152650" cy="923330"/>
          </a:xfrm>
          <a:prstGeom prst="rect">
            <a:avLst/>
          </a:prstGeom>
          <a:solidFill>
            <a:srgbClr val="FFFFFF">
              <a:alpha val="66000"/>
            </a:srgbClr>
          </a:solidFill>
          <a:ln>
            <a:solidFill>
              <a:srgbClr val="000000"/>
            </a:solidFill>
          </a:ln>
          <a:effectLst>
            <a:outerShdw blurRad="50800" dist="50800" dir="5400000" algn="ctr" rotWithShape="0">
              <a:schemeClr val="accent6">
                <a:lumMod val="75000"/>
              </a:schemeClr>
            </a:outerShdw>
          </a:effectLst>
        </p:spPr>
        <p:txBody>
          <a:bodyPr wrap="square" rtlCol="0">
            <a:spAutoFit/>
          </a:bodyPr>
          <a:lstStyle/>
          <a:p>
            <a:r>
              <a:rPr lang="fr-BE" dirty="0"/>
              <a:t>Objectif : Identifier les vraies et fausses images</a:t>
            </a:r>
          </a:p>
        </p:txBody>
      </p:sp>
      <p:sp>
        <p:nvSpPr>
          <p:cNvPr id="3" name="Flèche : double flèche horizontale 2">
            <a:extLst>
              <a:ext uri="{FF2B5EF4-FFF2-40B4-BE49-F238E27FC236}">
                <a16:creationId xmlns:a16="http://schemas.microsoft.com/office/drawing/2014/main" id="{D02C0623-3B61-4505-8BA2-6CA8513B4057}"/>
              </a:ext>
            </a:extLst>
          </p:cNvPr>
          <p:cNvSpPr/>
          <p:nvPr/>
        </p:nvSpPr>
        <p:spPr>
          <a:xfrm>
            <a:off x="4038185" y="3833909"/>
            <a:ext cx="1699885" cy="646331"/>
          </a:xfrm>
          <a:prstGeom prst="leftRightArrow">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33" name="ZoneTexte 32">
            <a:extLst>
              <a:ext uri="{FF2B5EF4-FFF2-40B4-BE49-F238E27FC236}">
                <a16:creationId xmlns:a16="http://schemas.microsoft.com/office/drawing/2014/main" id="{AFA5850B-7315-4F30-9C12-95064C597588}"/>
              </a:ext>
            </a:extLst>
          </p:cNvPr>
          <p:cNvSpPr txBox="1"/>
          <p:nvPr/>
        </p:nvSpPr>
        <p:spPr>
          <a:xfrm>
            <a:off x="3294932" y="2397678"/>
            <a:ext cx="2152650" cy="923330"/>
          </a:xfrm>
          <a:prstGeom prst="rect">
            <a:avLst/>
          </a:prstGeom>
          <a:solidFill>
            <a:srgbClr val="FFFFFF">
              <a:alpha val="66000"/>
            </a:srgbClr>
          </a:solidFill>
          <a:ln>
            <a:solidFill>
              <a:srgbClr val="000000"/>
            </a:solidFill>
          </a:ln>
          <a:effectLst>
            <a:outerShdw blurRad="50800" dist="50800" dir="5400000" algn="ctr" rotWithShape="0">
              <a:schemeClr val="accent1">
                <a:lumMod val="75000"/>
              </a:schemeClr>
            </a:outerShdw>
          </a:effectLst>
        </p:spPr>
        <p:txBody>
          <a:bodyPr wrap="square" rtlCol="0">
            <a:spAutoFit/>
          </a:bodyPr>
          <a:lstStyle/>
          <a:p>
            <a:r>
              <a:rPr lang="fr-BE" dirty="0"/>
              <a:t>Rétropropagation : Permet d’obtenir les gradients</a:t>
            </a:r>
          </a:p>
        </p:txBody>
      </p:sp>
    </p:spTree>
    <p:extLst>
      <p:ext uri="{BB962C8B-B14F-4D97-AF65-F5344CB8AC3E}">
        <p14:creationId xmlns:p14="http://schemas.microsoft.com/office/powerpoint/2010/main" val="23037959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911808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CGAN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22</a:t>
            </a:fld>
            <a:endParaRPr lang="fr-BE" dirty="0"/>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mc:AlternateContent xmlns:mc="http://schemas.openxmlformats.org/markup-compatibility/2006">
        <mc:Choice xmlns:a14="http://schemas.microsoft.com/office/drawing/2010/main" Requires="a14">
          <p:sp>
            <p:nvSpPr>
              <p:cNvPr id="27" name="Rectangle 64">
                <a:extLst>
                  <a:ext uri="{FF2B5EF4-FFF2-40B4-BE49-F238E27FC236}">
                    <a16:creationId xmlns:a16="http://schemas.microsoft.com/office/drawing/2014/main" id="{A28C567E-59BE-4C9F-8D4A-012663E22DDD}"/>
                  </a:ext>
                </a:extLst>
              </p:cNvPr>
              <p:cNvSpPr>
                <a:spLocks noChangeArrowheads="1"/>
              </p:cNvSpPr>
              <p:nvPr/>
            </p:nvSpPr>
            <p:spPr bwMode="auto">
              <a:xfrm>
                <a:off x="304800" y="1529188"/>
                <a:ext cx="11582400" cy="3462294"/>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Fonctions d’activation des blocs sont des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LeakyReLU</a:t>
                </a: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Fonction d’activation de sortie est une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Tanh</a:t>
                </a: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Jeu minimax à 2 joueurs</a:t>
                </a:r>
              </a:p>
              <a:p>
                <a:pPr eaLnBrk="0" fontAlgn="base" hangingPunct="0">
                  <a:spcBef>
                    <a:spcPct val="0"/>
                  </a:spcBef>
                  <a:spcAft>
                    <a:spcPct val="0"/>
                  </a:spcAft>
                </a:pPr>
                <a:endParaRPr lang="fr-BE" i="1" dirty="0"/>
              </a:p>
              <a:p>
                <a:pPr eaLnBrk="0" fontAlgn="base" hangingPunct="0">
                  <a:spcBef>
                    <a:spcPct val="0"/>
                  </a:spcBef>
                  <a:spcAft>
                    <a:spcPct val="0"/>
                  </a:spcAft>
                </a:pPr>
                <a14:m>
                  <m:oMathPara xmlns:m="http://schemas.openxmlformats.org/officeDocument/2006/math">
                    <m:oMathParaPr>
                      <m:jc m:val="centerGroup"/>
                    </m:oMathParaPr>
                    <m:oMath xmlns:m="http://schemas.openxmlformats.org/officeDocument/2006/math">
                      <m:func>
                        <m:funcPr>
                          <m:ctrlPr>
                            <a:rPr lang="fr-BE" sz="2400" i="1" smtClean="0">
                              <a:solidFill>
                                <a:schemeClr val="accent1">
                                  <a:lumMod val="50000"/>
                                </a:schemeClr>
                              </a:solidFill>
                            </a:rPr>
                          </m:ctrlPr>
                        </m:funcPr>
                        <m:fName>
                          <m:limLow>
                            <m:limLowPr>
                              <m:ctrlPr>
                                <a:rPr lang="fr-BE" sz="2400" i="1">
                                  <a:solidFill>
                                    <a:schemeClr val="accent1">
                                      <a:lumMod val="50000"/>
                                    </a:schemeClr>
                                  </a:solidFill>
                                </a:rPr>
                              </m:ctrlPr>
                            </m:limLowPr>
                            <m:e>
                              <m:r>
                                <m:rPr>
                                  <m:sty m:val="p"/>
                                </m:rPr>
                                <a:rPr lang="fr-BE" sz="2400">
                                  <a:solidFill>
                                    <a:schemeClr val="accent1">
                                      <a:lumMod val="50000"/>
                                    </a:schemeClr>
                                  </a:solidFill>
                                </a:rPr>
                                <m:t>min</m:t>
                              </m:r>
                            </m:e>
                            <m:lim>
                              <m:r>
                                <a:rPr lang="fr-BE" sz="2400" i="1">
                                  <a:solidFill>
                                    <a:schemeClr val="accent1">
                                      <a:lumMod val="50000"/>
                                    </a:schemeClr>
                                  </a:solidFill>
                                </a:rPr>
                                <m:t>𝐺</m:t>
                              </m:r>
                            </m:lim>
                          </m:limLow>
                          <m:r>
                            <a:rPr lang="fr-BE" sz="2400" i="1">
                              <a:solidFill>
                                <a:schemeClr val="accent1">
                                  <a:lumMod val="50000"/>
                                </a:schemeClr>
                              </a:solidFill>
                            </a:rPr>
                            <m:t> </m:t>
                          </m:r>
                          <m:limLow>
                            <m:limLowPr>
                              <m:ctrlPr>
                                <a:rPr lang="fr-BE" sz="2400" i="1">
                                  <a:solidFill>
                                    <a:schemeClr val="accent1">
                                      <a:lumMod val="50000"/>
                                    </a:schemeClr>
                                  </a:solidFill>
                                </a:rPr>
                              </m:ctrlPr>
                            </m:limLowPr>
                            <m:e>
                              <m:r>
                                <m:rPr>
                                  <m:sty m:val="p"/>
                                </m:rPr>
                                <a:rPr lang="fr-BE" sz="2400">
                                  <a:solidFill>
                                    <a:schemeClr val="accent1">
                                      <a:lumMod val="50000"/>
                                    </a:schemeClr>
                                  </a:solidFill>
                                </a:rPr>
                                <m:t>max</m:t>
                              </m:r>
                            </m:e>
                            <m:lim>
                              <m:r>
                                <a:rPr lang="fr-BE" sz="2400" i="1">
                                  <a:solidFill>
                                    <a:schemeClr val="accent1">
                                      <a:lumMod val="50000"/>
                                    </a:schemeClr>
                                  </a:solidFill>
                                </a:rPr>
                                <m:t>𝐷</m:t>
                              </m:r>
                            </m:lim>
                          </m:limLow>
                        </m:fName>
                        <m:e>
                          <m:r>
                            <a:rPr lang="fr-BE" sz="2400" i="1">
                              <a:solidFill>
                                <a:schemeClr val="accent1">
                                  <a:lumMod val="50000"/>
                                </a:schemeClr>
                              </a:solidFill>
                            </a:rPr>
                            <m:t>𝑉</m:t>
                          </m:r>
                          <m:d>
                            <m:dPr>
                              <m:ctrlPr>
                                <a:rPr lang="fr-BE" sz="2400" i="1">
                                  <a:solidFill>
                                    <a:schemeClr val="accent1">
                                      <a:lumMod val="50000"/>
                                    </a:schemeClr>
                                  </a:solidFill>
                                </a:rPr>
                              </m:ctrlPr>
                            </m:dPr>
                            <m:e>
                              <m:r>
                                <a:rPr lang="fr-BE" sz="2400" i="1">
                                  <a:solidFill>
                                    <a:schemeClr val="accent1">
                                      <a:lumMod val="50000"/>
                                    </a:schemeClr>
                                  </a:solidFill>
                                </a:rPr>
                                <m:t>𝐷</m:t>
                              </m:r>
                              <m:r>
                                <a:rPr lang="fr-BE" sz="2400" i="1">
                                  <a:solidFill>
                                    <a:schemeClr val="accent1">
                                      <a:lumMod val="50000"/>
                                    </a:schemeClr>
                                  </a:solidFill>
                                </a:rPr>
                                <m:t>,</m:t>
                              </m:r>
                              <m:r>
                                <a:rPr lang="fr-BE" sz="2400" i="1">
                                  <a:solidFill>
                                    <a:schemeClr val="accent1">
                                      <a:lumMod val="50000"/>
                                    </a:schemeClr>
                                  </a:solidFill>
                                </a:rPr>
                                <m:t>𝐺</m:t>
                              </m:r>
                            </m:e>
                          </m:d>
                          <m:r>
                            <a:rPr lang="fr-BE" sz="2400" i="1">
                              <a:solidFill>
                                <a:schemeClr val="accent1">
                                  <a:lumMod val="50000"/>
                                </a:schemeClr>
                              </a:solidFill>
                            </a:rPr>
                            <m:t>=</m:t>
                          </m:r>
                          <m:sSub>
                            <m:sSubPr>
                              <m:ctrlPr>
                                <a:rPr lang="fr-BE" sz="2400" i="1">
                                  <a:solidFill>
                                    <a:schemeClr val="accent1">
                                      <a:lumMod val="50000"/>
                                    </a:schemeClr>
                                  </a:solidFill>
                                </a:rPr>
                              </m:ctrlPr>
                            </m:sSubPr>
                            <m:e>
                              <m:r>
                                <a:rPr lang="fr-BE" sz="2400" i="1">
                                  <a:solidFill>
                                    <a:schemeClr val="accent1">
                                      <a:lumMod val="50000"/>
                                    </a:schemeClr>
                                  </a:solidFill>
                                </a:rPr>
                                <m:t>𝔼</m:t>
                              </m:r>
                            </m:e>
                            <m:sub>
                              <m:r>
                                <a:rPr lang="fr-BE" sz="2400" i="1">
                                  <a:solidFill>
                                    <a:schemeClr val="accent1">
                                      <a:lumMod val="50000"/>
                                    </a:schemeClr>
                                  </a:solidFill>
                                </a:rPr>
                                <m:t>𝑥</m:t>
                              </m:r>
                              <m:r>
                                <a:rPr lang="fr-BE" sz="2400" i="1">
                                  <a:solidFill>
                                    <a:schemeClr val="accent1">
                                      <a:lumMod val="50000"/>
                                    </a:schemeClr>
                                  </a:solidFill>
                                </a:rPr>
                                <m:t>~</m:t>
                              </m:r>
                              <m:sSub>
                                <m:sSubPr>
                                  <m:ctrlPr>
                                    <a:rPr lang="fr-BE" sz="2400" i="1">
                                      <a:solidFill>
                                        <a:schemeClr val="accent1">
                                          <a:lumMod val="50000"/>
                                        </a:schemeClr>
                                      </a:solidFill>
                                    </a:rPr>
                                  </m:ctrlPr>
                                </m:sSubPr>
                                <m:e>
                                  <m:r>
                                    <a:rPr lang="fr-BE" sz="2400" i="1">
                                      <a:solidFill>
                                        <a:schemeClr val="accent1">
                                          <a:lumMod val="50000"/>
                                        </a:schemeClr>
                                      </a:solidFill>
                                    </a:rPr>
                                    <m:t>𝑝</m:t>
                                  </m:r>
                                </m:e>
                                <m:sub>
                                  <m:r>
                                    <a:rPr lang="fr-BE" sz="2400" i="1">
                                      <a:solidFill>
                                        <a:schemeClr val="accent1">
                                          <a:lumMod val="50000"/>
                                        </a:schemeClr>
                                      </a:solidFill>
                                    </a:rPr>
                                    <m:t>𝑑𝑎𝑡𝑎</m:t>
                                  </m:r>
                                </m:sub>
                              </m:sSub>
                              <m:r>
                                <a:rPr lang="fr-BE" sz="2400" i="1">
                                  <a:solidFill>
                                    <a:schemeClr val="accent1">
                                      <a:lumMod val="50000"/>
                                    </a:schemeClr>
                                  </a:solidFill>
                                </a:rPr>
                                <m:t>(</m:t>
                              </m:r>
                              <m:r>
                                <a:rPr lang="fr-BE" sz="2400" i="1">
                                  <a:solidFill>
                                    <a:schemeClr val="accent1">
                                      <a:lumMod val="50000"/>
                                    </a:schemeClr>
                                  </a:solidFill>
                                </a:rPr>
                                <m:t>𝑥</m:t>
                              </m:r>
                              <m:r>
                                <a:rPr lang="fr-BE" sz="2400" i="1">
                                  <a:solidFill>
                                    <a:schemeClr val="accent1">
                                      <a:lumMod val="50000"/>
                                    </a:schemeClr>
                                  </a:solidFill>
                                </a:rPr>
                                <m:t>)</m:t>
                              </m:r>
                            </m:sub>
                          </m:sSub>
                          <m:d>
                            <m:dPr>
                              <m:begChr m:val="["/>
                              <m:endChr m:val="]"/>
                              <m:ctrlPr>
                                <a:rPr lang="fr-BE" sz="2400" i="1">
                                  <a:solidFill>
                                    <a:schemeClr val="accent1">
                                      <a:lumMod val="50000"/>
                                    </a:schemeClr>
                                  </a:solidFill>
                                </a:rPr>
                              </m:ctrlPr>
                            </m:dPr>
                            <m:e>
                              <m:r>
                                <a:rPr lang="fr-BE" sz="2400" i="1">
                                  <a:solidFill>
                                    <a:schemeClr val="accent1">
                                      <a:lumMod val="50000"/>
                                    </a:schemeClr>
                                  </a:solidFill>
                                </a:rPr>
                                <m:t>𝑙𝑜𝑔𝐷</m:t>
                              </m:r>
                              <m:r>
                                <a:rPr lang="fr-BE" sz="2400" i="1">
                                  <a:solidFill>
                                    <a:schemeClr val="accent1">
                                      <a:lumMod val="50000"/>
                                    </a:schemeClr>
                                  </a:solidFill>
                                </a:rPr>
                                <m:t>(</m:t>
                              </m:r>
                              <m:r>
                                <a:rPr lang="fr-BE" sz="2400" i="1">
                                  <a:solidFill>
                                    <a:schemeClr val="accent1">
                                      <a:lumMod val="50000"/>
                                    </a:schemeClr>
                                  </a:solidFill>
                                </a:rPr>
                                <m:t>𝑥</m:t>
                              </m:r>
                              <m:r>
                                <a:rPr lang="fr-BE" sz="2400" i="1">
                                  <a:solidFill>
                                    <a:schemeClr val="accent1">
                                      <a:lumMod val="50000"/>
                                    </a:schemeClr>
                                  </a:solidFill>
                                </a:rPr>
                                <m:t>|</m:t>
                              </m:r>
                              <m:r>
                                <a:rPr lang="fr-BE" sz="2400" i="1">
                                  <a:solidFill>
                                    <a:schemeClr val="accent1">
                                      <a:lumMod val="50000"/>
                                    </a:schemeClr>
                                  </a:solidFill>
                                </a:rPr>
                                <m:t>𝑦</m:t>
                              </m:r>
                              <m:r>
                                <a:rPr lang="fr-BE" sz="2400" i="1">
                                  <a:solidFill>
                                    <a:schemeClr val="accent1">
                                      <a:lumMod val="50000"/>
                                    </a:schemeClr>
                                  </a:solidFill>
                                </a:rPr>
                                <m:t>)</m:t>
                              </m:r>
                            </m:e>
                          </m:d>
                          <m:r>
                            <a:rPr lang="fr-BE" sz="2400" i="1">
                              <a:solidFill>
                                <a:schemeClr val="accent1">
                                  <a:lumMod val="50000"/>
                                </a:schemeClr>
                              </a:solidFill>
                            </a:rPr>
                            <m:t>+</m:t>
                          </m:r>
                          <m:sSub>
                            <m:sSubPr>
                              <m:ctrlPr>
                                <a:rPr lang="fr-BE" sz="2400" i="1">
                                  <a:solidFill>
                                    <a:schemeClr val="accent1">
                                      <a:lumMod val="50000"/>
                                    </a:schemeClr>
                                  </a:solidFill>
                                </a:rPr>
                              </m:ctrlPr>
                            </m:sSubPr>
                            <m:e>
                              <m:r>
                                <a:rPr lang="fr-BE" sz="2400" i="1">
                                  <a:solidFill>
                                    <a:schemeClr val="accent1">
                                      <a:lumMod val="50000"/>
                                    </a:schemeClr>
                                  </a:solidFill>
                                </a:rPr>
                                <m:t>𝔼</m:t>
                              </m:r>
                            </m:e>
                            <m:sub>
                              <m:r>
                                <a:rPr lang="fr-BE" sz="2400" i="1">
                                  <a:solidFill>
                                    <a:schemeClr val="accent1">
                                      <a:lumMod val="50000"/>
                                    </a:schemeClr>
                                  </a:solidFill>
                                </a:rPr>
                                <m:t>𝑧</m:t>
                              </m:r>
                              <m:r>
                                <a:rPr lang="fr-BE" sz="2400" i="1">
                                  <a:solidFill>
                                    <a:schemeClr val="accent1">
                                      <a:lumMod val="50000"/>
                                    </a:schemeClr>
                                  </a:solidFill>
                                </a:rPr>
                                <m:t>~</m:t>
                              </m:r>
                              <m:sSub>
                                <m:sSubPr>
                                  <m:ctrlPr>
                                    <a:rPr lang="fr-BE" sz="2400" i="1">
                                      <a:solidFill>
                                        <a:schemeClr val="accent1">
                                          <a:lumMod val="50000"/>
                                        </a:schemeClr>
                                      </a:solidFill>
                                    </a:rPr>
                                  </m:ctrlPr>
                                </m:sSubPr>
                                <m:e>
                                  <m:r>
                                    <a:rPr lang="fr-BE" sz="2400" i="1">
                                      <a:solidFill>
                                        <a:schemeClr val="accent1">
                                          <a:lumMod val="50000"/>
                                        </a:schemeClr>
                                      </a:solidFill>
                                    </a:rPr>
                                    <m:t>𝑝</m:t>
                                  </m:r>
                                </m:e>
                                <m:sub>
                                  <m:r>
                                    <a:rPr lang="fr-BE" sz="2400" i="1">
                                      <a:solidFill>
                                        <a:schemeClr val="accent1">
                                          <a:lumMod val="50000"/>
                                        </a:schemeClr>
                                      </a:solidFill>
                                    </a:rPr>
                                    <m:t>𝑧</m:t>
                                  </m:r>
                                </m:sub>
                              </m:sSub>
                              <m:r>
                                <a:rPr lang="fr-BE" sz="2400" i="1">
                                  <a:solidFill>
                                    <a:schemeClr val="accent1">
                                      <a:lumMod val="50000"/>
                                    </a:schemeClr>
                                  </a:solidFill>
                                </a:rPr>
                                <m:t>(</m:t>
                              </m:r>
                              <m:r>
                                <a:rPr lang="fr-BE" sz="2400" i="1">
                                  <a:solidFill>
                                    <a:schemeClr val="accent1">
                                      <a:lumMod val="50000"/>
                                    </a:schemeClr>
                                  </a:solidFill>
                                </a:rPr>
                                <m:t>𝑧</m:t>
                              </m:r>
                              <m:r>
                                <a:rPr lang="fr-BE" sz="2400" i="1">
                                  <a:solidFill>
                                    <a:schemeClr val="accent1">
                                      <a:lumMod val="50000"/>
                                    </a:schemeClr>
                                  </a:solidFill>
                                </a:rPr>
                                <m:t>)</m:t>
                              </m:r>
                            </m:sub>
                          </m:sSub>
                          <m:d>
                            <m:dPr>
                              <m:begChr m:val="["/>
                              <m:endChr m:val="]"/>
                              <m:ctrlPr>
                                <a:rPr lang="fr-BE" sz="2400" i="1">
                                  <a:solidFill>
                                    <a:schemeClr val="accent1">
                                      <a:lumMod val="50000"/>
                                    </a:schemeClr>
                                  </a:solidFill>
                                </a:rPr>
                              </m:ctrlPr>
                            </m:dPr>
                            <m:e>
                              <m:r>
                                <m:rPr>
                                  <m:sty m:val="p"/>
                                </m:rPr>
                                <a:rPr lang="fr-BE" sz="2400">
                                  <a:solidFill>
                                    <a:schemeClr val="accent1">
                                      <a:lumMod val="50000"/>
                                    </a:schemeClr>
                                  </a:solidFill>
                                </a:rPr>
                                <m:t>log</m:t>
                              </m:r>
                              <m:r>
                                <a:rPr lang="fr-BE" sz="2400" i="1">
                                  <a:solidFill>
                                    <a:schemeClr val="accent1">
                                      <a:lumMod val="50000"/>
                                    </a:schemeClr>
                                  </a:solidFill>
                                </a:rPr>
                                <m:t>(1−</m:t>
                              </m:r>
                              <m:r>
                                <a:rPr lang="fr-BE" sz="2400" i="1">
                                  <a:solidFill>
                                    <a:schemeClr val="accent1">
                                      <a:lumMod val="50000"/>
                                    </a:schemeClr>
                                  </a:solidFill>
                                </a:rPr>
                                <m:t>𝐷</m:t>
                              </m:r>
                              <m:d>
                                <m:dPr>
                                  <m:ctrlPr>
                                    <a:rPr lang="fr-BE" sz="2400" i="1">
                                      <a:solidFill>
                                        <a:schemeClr val="accent1">
                                          <a:lumMod val="50000"/>
                                        </a:schemeClr>
                                      </a:solidFill>
                                    </a:rPr>
                                  </m:ctrlPr>
                                </m:dPr>
                                <m:e>
                                  <m:r>
                                    <a:rPr lang="fr-BE" sz="2400" i="1">
                                      <a:solidFill>
                                        <a:schemeClr val="accent1">
                                          <a:lumMod val="50000"/>
                                        </a:schemeClr>
                                      </a:solidFill>
                                    </a:rPr>
                                    <m:t>𝐺</m:t>
                                  </m:r>
                                  <m:d>
                                    <m:dPr>
                                      <m:ctrlPr>
                                        <a:rPr lang="fr-BE" sz="2400" i="1">
                                          <a:solidFill>
                                            <a:schemeClr val="accent1">
                                              <a:lumMod val="50000"/>
                                            </a:schemeClr>
                                          </a:solidFill>
                                        </a:rPr>
                                      </m:ctrlPr>
                                    </m:dPr>
                                    <m:e>
                                      <m:r>
                                        <a:rPr lang="fr-BE" sz="2400" i="1">
                                          <a:solidFill>
                                            <a:schemeClr val="accent1">
                                              <a:lumMod val="50000"/>
                                            </a:schemeClr>
                                          </a:solidFill>
                                        </a:rPr>
                                        <m:t>𝑧</m:t>
                                      </m:r>
                                      <m:r>
                                        <a:rPr lang="fr-BE" sz="2400" i="1">
                                          <a:solidFill>
                                            <a:schemeClr val="accent1">
                                              <a:lumMod val="50000"/>
                                            </a:schemeClr>
                                          </a:solidFill>
                                        </a:rPr>
                                        <m:t>|</m:t>
                                      </m:r>
                                      <m:r>
                                        <a:rPr lang="fr-BE" sz="2400" i="1">
                                          <a:solidFill>
                                            <a:schemeClr val="accent1">
                                              <a:lumMod val="50000"/>
                                            </a:schemeClr>
                                          </a:solidFill>
                                        </a:rPr>
                                        <m:t>𝑦</m:t>
                                      </m:r>
                                    </m:e>
                                  </m:d>
                                </m:e>
                              </m:d>
                              <m:r>
                                <a:rPr lang="fr-BE" sz="2400" i="1">
                                  <a:solidFill>
                                    <a:schemeClr val="accent1">
                                      <a:lumMod val="50000"/>
                                    </a:schemeClr>
                                  </a:solidFill>
                                </a:rPr>
                                <m:t>)</m:t>
                              </m:r>
                            </m:e>
                          </m:d>
                        </m:e>
                      </m:func>
                    </m:oMath>
                  </m:oMathPara>
                </a14:m>
                <a:endParaRPr lang="fr-BE" sz="2400" dirty="0"/>
              </a:p>
              <a:p>
                <a:pPr marL="342900" indent="-342900" eaLnBrk="0" fontAlgn="base" hangingPunct="0">
                  <a:spcBef>
                    <a:spcPct val="0"/>
                  </a:spcBef>
                  <a:spcAft>
                    <a:spcPct val="0"/>
                  </a:spcAft>
                  <a:buFont typeface="Wingdings" panose="05000000000000000000" pitchFamily="2" charset="2"/>
                  <a:buChar char="Ø"/>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342900" indent="-342900" eaLnBrk="0" fontAlgn="base" hangingPunct="0">
                  <a:spcBef>
                    <a:spcPct val="0"/>
                  </a:spcBef>
                  <a:spcAft>
                    <a:spcPct val="0"/>
                  </a:spcAft>
                  <a:buFont typeface="Wingdings" panose="05000000000000000000" pitchFamily="2" charset="2"/>
                  <a:buChar char="Ø"/>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mc:Choice>
        <mc:Fallback>
          <p:sp>
            <p:nvSpPr>
              <p:cNvPr id="27" name="Rectangle 64">
                <a:extLst>
                  <a:ext uri="{FF2B5EF4-FFF2-40B4-BE49-F238E27FC236}">
                    <a16:creationId xmlns:a16="http://schemas.microsoft.com/office/drawing/2014/main" id="{A28C567E-59BE-4C9F-8D4A-012663E22DDD}"/>
                  </a:ext>
                </a:extLst>
              </p:cNvPr>
              <p:cNvSpPr>
                <a:spLocks noRot="1" noChangeAspect="1" noMove="1" noResize="1" noEditPoints="1" noAdjustHandles="1" noChangeArrowheads="1" noChangeShapeType="1" noTextEdit="1"/>
              </p:cNvSpPr>
              <p:nvPr/>
            </p:nvSpPr>
            <p:spPr bwMode="auto">
              <a:xfrm>
                <a:off x="304800" y="1529188"/>
                <a:ext cx="11582400" cy="3462294"/>
              </a:xfrm>
              <a:prstGeom prst="rect">
                <a:avLst/>
              </a:prstGeom>
              <a:blipFill>
                <a:blip r:embed="rId2"/>
                <a:stretch>
                  <a:fillRect l="-684" t="-1408"/>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fr-BE">
                    <a:noFill/>
                  </a:rPr>
                  <a:t> </a:t>
                </a:r>
              </a:p>
            </p:txBody>
          </p:sp>
        </mc:Fallback>
      </mc:AlternateContent>
    </p:spTree>
    <p:extLst>
      <p:ext uri="{BB962C8B-B14F-4D97-AF65-F5344CB8AC3E}">
        <p14:creationId xmlns:p14="http://schemas.microsoft.com/office/powerpoint/2010/main" val="10187959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CGAN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23</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pic>
        <p:nvPicPr>
          <p:cNvPr id="2" name="Image 25">
            <a:extLst>
              <a:ext uri="{FF2B5EF4-FFF2-40B4-BE49-F238E27FC236}">
                <a16:creationId xmlns:a16="http://schemas.microsoft.com/office/drawing/2014/main" id="{08ABE021-4068-4D03-BC12-7829ED4C99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68340" y="4288354"/>
            <a:ext cx="811213" cy="793750"/>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2">
            <a:extLst>
              <a:ext uri="{FF2B5EF4-FFF2-40B4-BE49-F238E27FC236}">
                <a16:creationId xmlns:a16="http://schemas.microsoft.com/office/drawing/2014/main" id="{2A79132A-73D4-4287-9F6A-44BEE909F9A1}"/>
              </a:ext>
            </a:extLst>
          </p:cNvPr>
          <p:cNvSpPr>
            <a:spLocks noChangeArrowheads="1"/>
          </p:cNvSpPr>
          <p:nvPr/>
        </p:nvSpPr>
        <p:spPr bwMode="auto">
          <a:xfrm>
            <a:off x="2822644" y="3897256"/>
            <a:ext cx="1552575" cy="1501775"/>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Générateur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pic>
        <p:nvPicPr>
          <p:cNvPr id="5" name="Image 1">
            <a:extLst>
              <a:ext uri="{FF2B5EF4-FFF2-40B4-BE49-F238E27FC236}">
                <a16:creationId xmlns:a16="http://schemas.microsoft.com/office/drawing/2014/main" id="{E7CF3BEB-EDF6-42DE-85DC-A6226C5EC49F}"/>
              </a:ext>
            </a:extLst>
          </p:cNvPr>
          <p:cNvPicPr>
            <a:picLocks noChangeAspect="1" noChangeArrowheads="1"/>
          </p:cNvPicPr>
          <p:nvPr/>
        </p:nvPicPr>
        <p:blipFill>
          <a:blip r:embed="rId3">
            <a:lum bright="36000"/>
            <a:extLst>
              <a:ext uri="{28A0092B-C50C-407E-A947-70E740481C1C}">
                <a14:useLocalDpi xmlns:a14="http://schemas.microsoft.com/office/drawing/2010/main" val="0"/>
              </a:ext>
            </a:extLst>
          </a:blip>
          <a:srcRect/>
          <a:stretch>
            <a:fillRect/>
          </a:stretch>
        </p:blipFill>
        <p:spPr bwMode="auto">
          <a:xfrm>
            <a:off x="961232" y="3792590"/>
            <a:ext cx="901700" cy="850900"/>
          </a:xfrm>
          <a:prstGeom prst="rect">
            <a:avLst/>
          </a:prstGeom>
          <a:noFill/>
          <a:ln w="6350">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30" name="AutoShape 24">
            <a:extLst>
              <a:ext uri="{FF2B5EF4-FFF2-40B4-BE49-F238E27FC236}">
                <a16:creationId xmlns:a16="http://schemas.microsoft.com/office/drawing/2014/main" id="{A740566D-93B9-4DA2-A74E-A99C2B77981C}"/>
              </a:ext>
            </a:extLst>
          </p:cNvPr>
          <p:cNvSpPr>
            <a:spLocks noChangeArrowheads="1"/>
          </p:cNvSpPr>
          <p:nvPr/>
        </p:nvSpPr>
        <p:spPr bwMode="auto">
          <a:xfrm>
            <a:off x="1874362" y="4221343"/>
            <a:ext cx="1022985" cy="189865"/>
          </a:xfrm>
          <a:prstGeom prst="rightArrow">
            <a:avLst>
              <a:gd name="adj1" fmla="val 50000"/>
              <a:gd name="adj2" fmla="val 134699"/>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6" name="AutoShape 27">
            <a:extLst>
              <a:ext uri="{FF2B5EF4-FFF2-40B4-BE49-F238E27FC236}">
                <a16:creationId xmlns:a16="http://schemas.microsoft.com/office/drawing/2014/main" id="{310DA7F0-2376-47B1-80EF-9D26A51AB4EE}"/>
              </a:ext>
            </a:extLst>
          </p:cNvPr>
          <p:cNvSpPr>
            <a:spLocks noChangeArrowheads="1"/>
          </p:cNvSpPr>
          <p:nvPr/>
        </p:nvSpPr>
        <p:spPr bwMode="auto">
          <a:xfrm>
            <a:off x="7112310" y="2501179"/>
            <a:ext cx="1944071" cy="1611806"/>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Discriminateur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sp>
        <p:nvSpPr>
          <p:cNvPr id="32" name="AutoShape 28">
            <a:extLst>
              <a:ext uri="{FF2B5EF4-FFF2-40B4-BE49-F238E27FC236}">
                <a16:creationId xmlns:a16="http://schemas.microsoft.com/office/drawing/2014/main" id="{15D7484A-49BF-4417-A3A1-570F72C77F7E}"/>
              </a:ext>
            </a:extLst>
          </p:cNvPr>
          <p:cNvSpPr>
            <a:spLocks noChangeArrowheads="1"/>
          </p:cNvSpPr>
          <p:nvPr/>
        </p:nvSpPr>
        <p:spPr bwMode="auto">
          <a:xfrm rot="5400000">
            <a:off x="5950901" y="2399229"/>
            <a:ext cx="535940" cy="1430655"/>
          </a:xfrm>
          <a:custGeom>
            <a:avLst/>
            <a:gdLst>
              <a:gd name="G0" fmla="+- 9257 0 0"/>
              <a:gd name="G1" fmla="+- 16904 0 0"/>
              <a:gd name="G2" fmla="+- 9257 0 0"/>
              <a:gd name="G3" fmla="*/ 9257 1 2"/>
              <a:gd name="G4" fmla="+- G3 10800 0"/>
              <a:gd name="G5" fmla="+- 21600 9257 16904"/>
              <a:gd name="G6" fmla="+- 16904 9257 0"/>
              <a:gd name="G7" fmla="*/ G6 1 2"/>
              <a:gd name="G8" fmla="*/ 16904 2 1"/>
              <a:gd name="G9" fmla="+- G8 0 21600"/>
              <a:gd name="G10" fmla="*/ 21600 G0 G1"/>
              <a:gd name="G11" fmla="*/ 21600 G4 G1"/>
              <a:gd name="G12" fmla="*/ 21600 G5 G1"/>
              <a:gd name="G13" fmla="*/ 21600 G7 G1"/>
              <a:gd name="G14" fmla="*/ 16904 1 2"/>
              <a:gd name="G15" fmla="+- G5 0 G4"/>
              <a:gd name="G16" fmla="+- G0 0 G4"/>
              <a:gd name="G17" fmla="*/ G2 G15 G16"/>
              <a:gd name="T0" fmla="*/ 15429 w 21600"/>
              <a:gd name="T1" fmla="*/ 0 h 21600"/>
              <a:gd name="T2" fmla="*/ 9257 w 21600"/>
              <a:gd name="T3" fmla="*/ 9257 h 21600"/>
              <a:gd name="T4" fmla="*/ 0 w 21600"/>
              <a:gd name="T5" fmla="*/ 19715 h 21600"/>
              <a:gd name="T6" fmla="*/ 8452 w 21600"/>
              <a:gd name="T7" fmla="*/ 21600 h 21600"/>
              <a:gd name="T8" fmla="*/ 16904 w 21600"/>
              <a:gd name="T9" fmla="*/ 16715 h 21600"/>
              <a:gd name="T10" fmla="*/ 21600 w 21600"/>
              <a:gd name="T11" fmla="*/ 9257 h 21600"/>
              <a:gd name="T12" fmla="*/ 17694720 60000 65536"/>
              <a:gd name="T13" fmla="*/ 11796480 60000 65536"/>
              <a:gd name="T14" fmla="*/ 11796480 60000 65536"/>
              <a:gd name="T15" fmla="*/ 5898240 60000 65536"/>
              <a:gd name="T16" fmla="*/ 0 60000 65536"/>
              <a:gd name="T17" fmla="*/ 0 60000 65536"/>
              <a:gd name="T18" fmla="*/ 0 w 21600"/>
              <a:gd name="T19" fmla="*/ G12 h 21600"/>
              <a:gd name="T20" fmla="*/ G1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9257"/>
                </a:lnTo>
                <a:lnTo>
                  <a:pt x="13953" y="9257"/>
                </a:lnTo>
                <a:lnTo>
                  <a:pt x="13953" y="17829"/>
                </a:lnTo>
                <a:lnTo>
                  <a:pt x="0" y="17829"/>
                </a:lnTo>
                <a:lnTo>
                  <a:pt x="0" y="21600"/>
                </a:lnTo>
                <a:lnTo>
                  <a:pt x="16904" y="21600"/>
                </a:lnTo>
                <a:lnTo>
                  <a:pt x="16904" y="9257"/>
                </a:lnTo>
                <a:lnTo>
                  <a:pt x="21600" y="9257"/>
                </a:lnTo>
                <a:close/>
              </a:path>
            </a:pathLst>
          </a:cu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33" name="AutoShape 30">
            <a:extLst>
              <a:ext uri="{FF2B5EF4-FFF2-40B4-BE49-F238E27FC236}">
                <a16:creationId xmlns:a16="http://schemas.microsoft.com/office/drawing/2014/main" id="{4C524912-7206-4B66-8684-C6E2BA10D80B}"/>
              </a:ext>
            </a:extLst>
          </p:cNvPr>
          <p:cNvSpPr>
            <a:spLocks noChangeArrowheads="1"/>
          </p:cNvSpPr>
          <p:nvPr/>
        </p:nvSpPr>
        <p:spPr bwMode="auto">
          <a:xfrm>
            <a:off x="9097753" y="3094472"/>
            <a:ext cx="664210" cy="294005"/>
          </a:xfrm>
          <a:prstGeom prst="stripedRightArrow">
            <a:avLst>
              <a:gd name="adj1" fmla="val 50000"/>
              <a:gd name="adj2" fmla="val 56479"/>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7" name="AutoShape 31">
            <a:extLst>
              <a:ext uri="{FF2B5EF4-FFF2-40B4-BE49-F238E27FC236}">
                <a16:creationId xmlns:a16="http://schemas.microsoft.com/office/drawing/2014/main" id="{6675FC07-7754-4490-98EC-544AC04D7ED8}"/>
              </a:ext>
            </a:extLst>
          </p:cNvPr>
          <p:cNvSpPr>
            <a:spLocks noChangeArrowheads="1"/>
          </p:cNvSpPr>
          <p:nvPr/>
        </p:nvSpPr>
        <p:spPr bwMode="auto">
          <a:xfrm>
            <a:off x="9877443" y="2698694"/>
            <a:ext cx="1000125" cy="1198562"/>
          </a:xfrm>
          <a:prstGeom prst="flowChartPredefinedProcess">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VRAIE</a:t>
            </a:r>
            <a:endParaRPr kumimoji="0" lang="fr-FR" altLang="fr-FR"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OU</a:t>
            </a:r>
            <a:endParaRPr kumimoji="0" lang="fr-FR" altLang="fr-FR"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FAUSSE</a:t>
            </a: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2068" name="Picture 20">
            <a:extLst>
              <a:ext uri="{FF2B5EF4-FFF2-40B4-BE49-F238E27FC236}">
                <a16:creationId xmlns:a16="http://schemas.microsoft.com/office/drawing/2014/main" id="{FCC547CD-95FD-42A0-BA48-0D9C2D9D7D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17972" y="1283914"/>
            <a:ext cx="811213" cy="777875"/>
          </a:xfrm>
          <a:prstGeom prst="rect">
            <a:avLst/>
          </a:prstGeom>
          <a:noFill/>
          <a:extLst>
            <a:ext uri="{909E8E84-426E-40DD-AFC4-6F175D3DCCD1}">
              <a14:hiddenFill xmlns:a14="http://schemas.microsoft.com/office/drawing/2010/main">
                <a:solidFill>
                  <a:srgbClr val="FFFFFF"/>
                </a:solidFill>
              </a14:hiddenFill>
            </a:ext>
          </a:extLst>
        </p:spPr>
      </p:pic>
      <p:sp>
        <p:nvSpPr>
          <p:cNvPr id="8" name="AutoShape 34">
            <a:extLst>
              <a:ext uri="{FF2B5EF4-FFF2-40B4-BE49-F238E27FC236}">
                <a16:creationId xmlns:a16="http://schemas.microsoft.com/office/drawing/2014/main" id="{C25B9A13-B423-4817-88A7-7FBFF0DFBC6D}"/>
              </a:ext>
            </a:extLst>
          </p:cNvPr>
          <p:cNvSpPr>
            <a:spLocks noChangeArrowheads="1"/>
          </p:cNvSpPr>
          <p:nvPr/>
        </p:nvSpPr>
        <p:spPr bwMode="auto">
          <a:xfrm>
            <a:off x="4720923" y="1282830"/>
            <a:ext cx="849313" cy="717550"/>
          </a:xfrm>
          <a:prstGeom prst="flowChartInternalStorage">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Label</a:t>
            </a:r>
            <a:endParaRPr kumimoji="0" lang="fr-FR" altLang="fr-FR" sz="16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y</a:t>
            </a:r>
            <a:endParaRPr kumimoji="0" lang="fr-FR" altLang="fr-FR"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7" name="AutoShape 35">
            <a:extLst>
              <a:ext uri="{FF2B5EF4-FFF2-40B4-BE49-F238E27FC236}">
                <a16:creationId xmlns:a16="http://schemas.microsoft.com/office/drawing/2014/main" id="{F74E7CD8-B9D4-4F91-B13C-A5DBAFE84516}"/>
              </a:ext>
            </a:extLst>
          </p:cNvPr>
          <p:cNvSpPr>
            <a:spLocks/>
          </p:cNvSpPr>
          <p:nvPr/>
        </p:nvSpPr>
        <p:spPr bwMode="auto">
          <a:xfrm rot="16200000">
            <a:off x="5460979" y="2039674"/>
            <a:ext cx="314325" cy="1133475"/>
          </a:xfrm>
          <a:prstGeom prst="leftBrace">
            <a:avLst>
              <a:gd name="adj1" fmla="val 30051"/>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fr-BE"/>
          </a:p>
        </p:txBody>
      </p:sp>
      <p:sp>
        <p:nvSpPr>
          <p:cNvPr id="10" name="AutoShape 36">
            <a:extLst>
              <a:ext uri="{FF2B5EF4-FFF2-40B4-BE49-F238E27FC236}">
                <a16:creationId xmlns:a16="http://schemas.microsoft.com/office/drawing/2014/main" id="{44E4394F-C957-45C7-A557-A79D9C061325}"/>
              </a:ext>
            </a:extLst>
          </p:cNvPr>
          <p:cNvSpPr>
            <a:spLocks noChangeArrowheads="1"/>
          </p:cNvSpPr>
          <p:nvPr/>
        </p:nvSpPr>
        <p:spPr bwMode="auto">
          <a:xfrm>
            <a:off x="885789" y="4973378"/>
            <a:ext cx="1000125" cy="717550"/>
          </a:xfrm>
          <a:prstGeom prst="flowChartInternalStorage">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Label</a:t>
            </a:r>
            <a:endParaRPr kumimoji="0" lang="fr-FR" altLang="fr-FR" sz="800" b="0" i="0" u="none" strike="noStrike" cap="none" normalizeH="0" baseline="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1" u="none" strike="noStrike" cap="none" normalizeH="0" baseline="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y</a:t>
            </a: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39" name="AutoShape 37">
            <a:extLst>
              <a:ext uri="{FF2B5EF4-FFF2-40B4-BE49-F238E27FC236}">
                <a16:creationId xmlns:a16="http://schemas.microsoft.com/office/drawing/2014/main" id="{EEA37FDC-85F7-45EE-B88E-342F8B5A3205}"/>
              </a:ext>
            </a:extLst>
          </p:cNvPr>
          <p:cNvSpPr>
            <a:spLocks noChangeArrowheads="1"/>
          </p:cNvSpPr>
          <p:nvPr/>
        </p:nvSpPr>
        <p:spPr bwMode="auto">
          <a:xfrm rot="16200000" flipV="1">
            <a:off x="6010592" y="2824285"/>
            <a:ext cx="416560" cy="1430655"/>
          </a:xfrm>
          <a:custGeom>
            <a:avLst/>
            <a:gdLst>
              <a:gd name="G0" fmla="+- 9257 0 0"/>
              <a:gd name="G1" fmla="+- 16904 0 0"/>
              <a:gd name="G2" fmla="+- 9257 0 0"/>
              <a:gd name="G3" fmla="*/ 9257 1 2"/>
              <a:gd name="G4" fmla="+- G3 10800 0"/>
              <a:gd name="G5" fmla="+- 21600 9257 16904"/>
              <a:gd name="G6" fmla="+- 16904 9257 0"/>
              <a:gd name="G7" fmla="*/ G6 1 2"/>
              <a:gd name="G8" fmla="*/ 16904 2 1"/>
              <a:gd name="G9" fmla="+- G8 0 21600"/>
              <a:gd name="G10" fmla="*/ 21600 G0 G1"/>
              <a:gd name="G11" fmla="*/ 21600 G4 G1"/>
              <a:gd name="G12" fmla="*/ 21600 G5 G1"/>
              <a:gd name="G13" fmla="*/ 21600 G7 G1"/>
              <a:gd name="G14" fmla="*/ 16904 1 2"/>
              <a:gd name="G15" fmla="+- G5 0 G4"/>
              <a:gd name="G16" fmla="+- G0 0 G4"/>
              <a:gd name="G17" fmla="*/ G2 G15 G16"/>
              <a:gd name="T0" fmla="*/ 15429 w 21600"/>
              <a:gd name="T1" fmla="*/ 0 h 21600"/>
              <a:gd name="T2" fmla="*/ 9257 w 21600"/>
              <a:gd name="T3" fmla="*/ 9257 h 21600"/>
              <a:gd name="T4" fmla="*/ 0 w 21600"/>
              <a:gd name="T5" fmla="*/ 19715 h 21600"/>
              <a:gd name="T6" fmla="*/ 8452 w 21600"/>
              <a:gd name="T7" fmla="*/ 21600 h 21600"/>
              <a:gd name="T8" fmla="*/ 16904 w 21600"/>
              <a:gd name="T9" fmla="*/ 16715 h 21600"/>
              <a:gd name="T10" fmla="*/ 21600 w 21600"/>
              <a:gd name="T11" fmla="*/ 9257 h 21600"/>
              <a:gd name="T12" fmla="*/ 17694720 60000 65536"/>
              <a:gd name="T13" fmla="*/ 11796480 60000 65536"/>
              <a:gd name="T14" fmla="*/ 11796480 60000 65536"/>
              <a:gd name="T15" fmla="*/ 5898240 60000 65536"/>
              <a:gd name="T16" fmla="*/ 0 60000 65536"/>
              <a:gd name="T17" fmla="*/ 0 60000 65536"/>
              <a:gd name="T18" fmla="*/ 0 w 21600"/>
              <a:gd name="T19" fmla="*/ G12 h 21600"/>
              <a:gd name="T20" fmla="*/ G1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9257"/>
                </a:lnTo>
                <a:lnTo>
                  <a:pt x="13953" y="9257"/>
                </a:lnTo>
                <a:lnTo>
                  <a:pt x="13953" y="17829"/>
                </a:lnTo>
                <a:lnTo>
                  <a:pt x="0" y="17829"/>
                </a:lnTo>
                <a:lnTo>
                  <a:pt x="0" y="21600"/>
                </a:lnTo>
                <a:lnTo>
                  <a:pt x="16904" y="21600"/>
                </a:lnTo>
                <a:lnTo>
                  <a:pt x="16904" y="9257"/>
                </a:lnTo>
                <a:lnTo>
                  <a:pt x="21600" y="9257"/>
                </a:lnTo>
                <a:close/>
              </a:path>
            </a:pathLst>
          </a:cu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40" name="Rectangle 39">
            <a:extLst>
              <a:ext uri="{FF2B5EF4-FFF2-40B4-BE49-F238E27FC236}">
                <a16:creationId xmlns:a16="http://schemas.microsoft.com/office/drawing/2014/main" id="{ACAEBF3D-6F21-4B33-8B9E-6AD765E82AAB}"/>
              </a:ext>
            </a:extLst>
          </p:cNvPr>
          <p:cNvSpPr>
            <a:spLocks noChangeArrowheads="1"/>
          </p:cNvSpPr>
          <p:nvPr/>
        </p:nvSpPr>
        <p:spPr bwMode="auto">
          <a:xfrm>
            <a:off x="2352303" y="4321533"/>
            <a:ext cx="124460" cy="1216025"/>
          </a:xfrm>
          <a:prstGeom prst="rect">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41" name="AutoShape 46">
            <a:extLst>
              <a:ext uri="{FF2B5EF4-FFF2-40B4-BE49-F238E27FC236}">
                <a16:creationId xmlns:a16="http://schemas.microsoft.com/office/drawing/2014/main" id="{CAB52954-7D1A-4F63-9474-25A5E903C0EA}"/>
              </a:ext>
            </a:extLst>
          </p:cNvPr>
          <p:cNvSpPr>
            <a:spLocks noChangeArrowheads="1"/>
          </p:cNvSpPr>
          <p:nvPr/>
        </p:nvSpPr>
        <p:spPr bwMode="auto">
          <a:xfrm rot="16200000">
            <a:off x="5486095" y="4750810"/>
            <a:ext cx="1275715" cy="276860"/>
          </a:xfrm>
          <a:prstGeom prst="rightArrow">
            <a:avLst>
              <a:gd name="adj1" fmla="val 50000"/>
              <a:gd name="adj2" fmla="val 159950"/>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12" name="Zone de texte 255">
            <a:extLst>
              <a:ext uri="{FF2B5EF4-FFF2-40B4-BE49-F238E27FC236}">
                <a16:creationId xmlns:a16="http://schemas.microsoft.com/office/drawing/2014/main" id="{AF47EF8D-5A32-4F1D-9344-711AA36C891E}"/>
              </a:ext>
            </a:extLst>
          </p:cNvPr>
          <p:cNvSpPr txBox="1">
            <a:spLocks noChangeArrowheads="1"/>
          </p:cNvSpPr>
          <p:nvPr/>
        </p:nvSpPr>
        <p:spPr bwMode="auto">
          <a:xfrm>
            <a:off x="1131094" y="3670997"/>
            <a:ext cx="566738" cy="1146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5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z</a:t>
            </a:r>
            <a:endParaRPr kumimoji="0" lang="fr-FR" altLang="fr-FR" sz="5400" b="0" i="0" u="none" strike="noStrike" cap="none" normalizeH="0" baseline="0" dirty="0">
              <a:ln>
                <a:noFill/>
              </a:ln>
              <a:solidFill>
                <a:schemeClr val="tx1"/>
              </a:solidFill>
              <a:effectLst/>
              <a:latin typeface="Arial" panose="020B0604020202020204" pitchFamily="34" charset="0"/>
            </a:endParaRPr>
          </a:p>
        </p:txBody>
      </p:sp>
      <p:sp>
        <p:nvSpPr>
          <p:cNvPr id="13" name="Zone de texte 86">
            <a:extLst>
              <a:ext uri="{FF2B5EF4-FFF2-40B4-BE49-F238E27FC236}">
                <a16:creationId xmlns:a16="http://schemas.microsoft.com/office/drawing/2014/main" id="{C0EC6666-7F29-4507-8330-C5D4E0AE817A}"/>
              </a:ext>
            </a:extLst>
          </p:cNvPr>
          <p:cNvSpPr txBox="1">
            <a:spLocks noChangeArrowheads="1"/>
          </p:cNvSpPr>
          <p:nvPr/>
        </p:nvSpPr>
        <p:spPr bwMode="auto">
          <a:xfrm>
            <a:off x="6010925" y="2004194"/>
            <a:ext cx="4857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x</a:t>
            </a:r>
            <a:endParaRPr kumimoji="0" lang="fr-FR" altLang="fr-FR" sz="2400" b="0" i="0" u="none" strike="noStrike" cap="none" normalizeH="0" baseline="0" dirty="0">
              <a:ln>
                <a:noFill/>
              </a:ln>
              <a:solidFill>
                <a:schemeClr val="tx1"/>
              </a:solidFill>
              <a:effectLst/>
              <a:latin typeface="Arial" panose="020B0604020202020204" pitchFamily="34" charset="0"/>
            </a:endParaRPr>
          </a:p>
        </p:txBody>
      </p:sp>
      <p:sp>
        <p:nvSpPr>
          <p:cNvPr id="14" name="Zone de texte 87">
            <a:extLst>
              <a:ext uri="{FF2B5EF4-FFF2-40B4-BE49-F238E27FC236}">
                <a16:creationId xmlns:a16="http://schemas.microsoft.com/office/drawing/2014/main" id="{606B80C1-F6CE-450C-A456-8D346ED1C3A0}"/>
              </a:ext>
            </a:extLst>
          </p:cNvPr>
          <p:cNvSpPr txBox="1">
            <a:spLocks noChangeArrowheads="1"/>
          </p:cNvSpPr>
          <p:nvPr/>
        </p:nvSpPr>
        <p:spPr bwMode="auto">
          <a:xfrm>
            <a:off x="4563406" y="5090618"/>
            <a:ext cx="1543050" cy="113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Fausse image </a:t>
            </a:r>
            <a:r>
              <a:rPr kumimoji="0" lang="fr-FR" altLang="fr-FR" sz="16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G(</a:t>
            </a:r>
            <a:r>
              <a:rPr kumimoji="0" lang="fr-FR" altLang="fr-FR" sz="1600" b="0" i="1" u="none" strike="noStrike" cap="none" normalizeH="0" baseline="0" dirty="0" err="1">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z|y</a:t>
            </a:r>
            <a:r>
              <a:rPr kumimoji="0" lang="fr-FR" altLang="fr-FR" sz="16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a:t>
            </a:r>
            <a:endParaRPr kumimoji="0" lang="fr-FR" altLang="fr-FR"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5" name="AutoShape 24">
            <a:extLst>
              <a:ext uri="{FF2B5EF4-FFF2-40B4-BE49-F238E27FC236}">
                <a16:creationId xmlns:a16="http://schemas.microsoft.com/office/drawing/2014/main" id="{C750FDAF-7ED1-49FA-9445-300B8E0B9ED0}"/>
              </a:ext>
            </a:extLst>
          </p:cNvPr>
          <p:cNvSpPr>
            <a:spLocks noChangeArrowheads="1"/>
          </p:cNvSpPr>
          <p:nvPr/>
        </p:nvSpPr>
        <p:spPr bwMode="auto">
          <a:xfrm>
            <a:off x="4365422" y="4327714"/>
            <a:ext cx="460375" cy="192405"/>
          </a:xfrm>
          <a:prstGeom prst="rightArrow">
            <a:avLst>
              <a:gd name="adj1" fmla="val 50000"/>
              <a:gd name="adj2" fmla="val 134699"/>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46" name="AutoShape 35">
            <a:extLst>
              <a:ext uri="{FF2B5EF4-FFF2-40B4-BE49-F238E27FC236}">
                <a16:creationId xmlns:a16="http://schemas.microsoft.com/office/drawing/2014/main" id="{275DB22A-97F5-430C-8A0D-C21EB474DABF}"/>
              </a:ext>
            </a:extLst>
          </p:cNvPr>
          <p:cNvSpPr>
            <a:spLocks/>
          </p:cNvSpPr>
          <p:nvPr/>
        </p:nvSpPr>
        <p:spPr bwMode="auto">
          <a:xfrm rot="5400000">
            <a:off x="5469607" y="3435985"/>
            <a:ext cx="314325" cy="1133475"/>
          </a:xfrm>
          <a:prstGeom prst="leftBrace">
            <a:avLst>
              <a:gd name="adj1" fmla="val 30051"/>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fr-BE"/>
          </a:p>
        </p:txBody>
      </p:sp>
      <p:sp>
        <p:nvSpPr>
          <p:cNvPr id="15" name="Rectangle 21">
            <a:extLst>
              <a:ext uri="{FF2B5EF4-FFF2-40B4-BE49-F238E27FC236}">
                <a16:creationId xmlns:a16="http://schemas.microsoft.com/office/drawing/2014/main" id="{59D2C570-1A7F-4209-8CBE-246FD4A40716}"/>
              </a:ext>
            </a:extLst>
          </p:cNvPr>
          <p:cNvSpPr>
            <a:spLocks noChangeArrowheads="1"/>
          </p:cNvSpPr>
          <p:nvPr/>
        </p:nvSpPr>
        <p:spPr bwMode="auto">
          <a:xfrm>
            <a:off x="755779" y="131387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65010" tIns="76176" rIns="91440" bIns="152352" numCol="1" anchor="ctr" anchorCtr="0" compatLnSpc="1">
            <a:prstTxWarp prst="textNoShape">
              <a:avLst/>
            </a:prstTxWarp>
            <a:spAutoFit/>
          </a:bodyPr>
          <a:lstStyle/>
          <a:p>
            <a:endParaRPr lang="fr-BE"/>
          </a:p>
        </p:txBody>
      </p:sp>
      <p:sp>
        <p:nvSpPr>
          <p:cNvPr id="16" name="Rectangle 22">
            <a:extLst>
              <a:ext uri="{FF2B5EF4-FFF2-40B4-BE49-F238E27FC236}">
                <a16:creationId xmlns:a16="http://schemas.microsoft.com/office/drawing/2014/main" id="{B6D38EB6-F27D-4DF6-9355-98AFBFEEED45}"/>
              </a:ext>
            </a:extLst>
          </p:cNvPr>
          <p:cNvSpPr>
            <a:spLocks noChangeArrowheads="1"/>
          </p:cNvSpPr>
          <p:nvPr/>
        </p:nvSpPr>
        <p:spPr bwMode="auto">
          <a:xfrm>
            <a:off x="838200" y="186900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17" name="Rectangle 24">
            <a:extLst>
              <a:ext uri="{FF2B5EF4-FFF2-40B4-BE49-F238E27FC236}">
                <a16:creationId xmlns:a16="http://schemas.microsoft.com/office/drawing/2014/main" id="{6AFF3AB2-E273-4231-B0B1-6828F0D81965}"/>
              </a:ext>
            </a:extLst>
          </p:cNvPr>
          <p:cNvSpPr>
            <a:spLocks noChangeArrowheads="1"/>
          </p:cNvSpPr>
          <p:nvPr/>
        </p:nvSpPr>
        <p:spPr bwMode="auto">
          <a:xfrm>
            <a:off x="838200" y="1684338"/>
            <a:ext cx="63863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449263"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49263"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18" name="Rectangle 26">
            <a:extLst>
              <a:ext uri="{FF2B5EF4-FFF2-40B4-BE49-F238E27FC236}">
                <a16:creationId xmlns:a16="http://schemas.microsoft.com/office/drawing/2014/main" id="{F1E1D58F-A040-440A-88FE-5B73D5FAAD36}"/>
              </a:ext>
            </a:extLst>
          </p:cNvPr>
          <p:cNvSpPr>
            <a:spLocks noChangeArrowheads="1"/>
          </p:cNvSpPr>
          <p:nvPr/>
        </p:nvSpPr>
        <p:spPr bwMode="auto">
          <a:xfrm>
            <a:off x="3679711" y="211790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endParaRPr>
          </a:p>
          <a:p>
            <a:pPr marL="0" marR="0" lvl="0" indent="449263"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Label Réelle        Image Réelle</a:t>
            </a:r>
            <a:endParaRPr kumimoji="0" lang="fr-BE" altLang="fr-FR" sz="800" b="0" i="0" u="none" strike="noStrike" cap="none" normalizeH="0" baseline="0" dirty="0">
              <a:ln>
                <a:noFill/>
              </a:ln>
              <a:solidFill>
                <a:schemeClr val="tx1"/>
              </a:solidFill>
              <a:effectLst/>
            </a:endParaRPr>
          </a:p>
          <a:p>
            <a:pPr marL="0" marR="0" lvl="0" indent="449263"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a:t>
            </a: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22" name="Rectangle 29">
            <a:extLst>
              <a:ext uri="{FF2B5EF4-FFF2-40B4-BE49-F238E27FC236}">
                <a16:creationId xmlns:a16="http://schemas.microsoft.com/office/drawing/2014/main" id="{920356EB-C496-4735-8E4D-7AFE875CCD8A}"/>
              </a:ext>
            </a:extLst>
          </p:cNvPr>
          <p:cNvSpPr>
            <a:spLocks noChangeArrowheads="1"/>
          </p:cNvSpPr>
          <p:nvPr/>
        </p:nvSpPr>
        <p:spPr bwMode="auto">
          <a:xfrm>
            <a:off x="838200" y="186900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3" name="Rectangle 30">
            <a:extLst>
              <a:ext uri="{FF2B5EF4-FFF2-40B4-BE49-F238E27FC236}">
                <a16:creationId xmlns:a16="http://schemas.microsoft.com/office/drawing/2014/main" id="{9D8AFB7E-6045-4401-9AE5-22A21EE29FA8}"/>
              </a:ext>
            </a:extLst>
          </p:cNvPr>
          <p:cNvSpPr>
            <a:spLocks noChangeArrowheads="1"/>
          </p:cNvSpPr>
          <p:nvPr/>
        </p:nvSpPr>
        <p:spPr bwMode="auto">
          <a:xfrm>
            <a:off x="838200" y="232620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a:t>
            </a: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4" name="Rectangle 32">
            <a:extLst>
              <a:ext uri="{FF2B5EF4-FFF2-40B4-BE49-F238E27FC236}">
                <a16:creationId xmlns:a16="http://schemas.microsoft.com/office/drawing/2014/main" id="{5D80B3F5-D622-4CA1-BC19-169C9B40DA57}"/>
              </a:ext>
            </a:extLst>
          </p:cNvPr>
          <p:cNvSpPr>
            <a:spLocks noChangeArrowheads="1"/>
          </p:cNvSpPr>
          <p:nvPr/>
        </p:nvSpPr>
        <p:spPr bwMode="auto">
          <a:xfrm rot="10800000" flipV="1">
            <a:off x="492620" y="2818417"/>
            <a:ext cx="2037994" cy="1215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dirty="0">
                <a:ln>
                  <a:noFill/>
                </a:ln>
                <a:solidFill>
                  <a:schemeClr val="tx1"/>
                </a:solidFill>
                <a:effectLst/>
                <a:latin typeface="Arial" panose="020B0604020202020204" pitchFamily="34" charset="0"/>
              </a:rPr>
            </a:br>
            <a:endParaRPr kumimoji="0" lang="fr-BE" altLang="fr-FR"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INPUT – </a:t>
            </a:r>
            <a:r>
              <a:rPr kumimoji="0" lang="fr-BE" altLang="fr-FR" sz="1100" b="0" i="0" u="none" strike="noStrike" cap="none" normalizeH="0" baseline="0" dirty="0" err="1">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Random</a:t>
            </a: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Noise </a:t>
            </a:r>
            <a:endParaRPr kumimoji="0" lang="fr-BE" altLang="fr-FR"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56" name="Rectangle 55">
            <a:extLst>
              <a:ext uri="{FF2B5EF4-FFF2-40B4-BE49-F238E27FC236}">
                <a16:creationId xmlns:a16="http://schemas.microsoft.com/office/drawing/2014/main" id="{F38E9EAC-DBBE-4393-A689-E3E3CA55E1B4}"/>
              </a:ext>
            </a:extLst>
          </p:cNvPr>
          <p:cNvSpPr>
            <a:spLocks noChangeArrowheads="1"/>
          </p:cNvSpPr>
          <p:nvPr/>
        </p:nvSpPr>
        <p:spPr bwMode="auto">
          <a:xfrm>
            <a:off x="1885915" y="5527098"/>
            <a:ext cx="4307592" cy="111998"/>
          </a:xfrm>
          <a:prstGeom prst="rect">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Tree>
    <p:extLst>
      <p:ext uri="{BB962C8B-B14F-4D97-AF65-F5344CB8AC3E}">
        <p14:creationId xmlns:p14="http://schemas.microsoft.com/office/powerpoint/2010/main" val="27838649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L’environnement</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24</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 langage Python</a:t>
            </a: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Google Colaboratory</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Google Drive</a:t>
            </a: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 Github</a:t>
            </a:r>
          </a:p>
        </p:txBody>
      </p:sp>
    </p:spTree>
    <p:extLst>
      <p:ext uri="{BB962C8B-B14F-4D97-AF65-F5344CB8AC3E}">
        <p14:creationId xmlns:p14="http://schemas.microsoft.com/office/powerpoint/2010/main" val="8355424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L’environnement</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25</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76366"/>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 langage Python</a:t>
            </a: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Langage Orienté objet</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Interprété =&gt; plus facile en développement</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Bibliothèque nombreux :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Torch</a:t>
            </a: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Numpy</a:t>
            </a: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etc…</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Assez facile à prendre</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Grande communauté</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37211939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L’environnement</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26</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Google Colaboratory</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rPr>
              <a:t>Gratuite</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342900" lvl="0" indent="-342900" eaLnBrk="0" fontAlgn="base" hangingPunct="0">
              <a:spcBef>
                <a:spcPct val="0"/>
              </a:spcBef>
              <a:spcAft>
                <a:spcPct val="0"/>
              </a:spcAft>
              <a:buFontTx/>
              <a:buChar char="-"/>
            </a:pPr>
            <a:r>
              <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rPr>
              <a:t>Possibilité de travailler avec le GPU (</a:t>
            </a:r>
            <a:r>
              <a:rPr kumimoji="0" lang="fr-BE" altLang="fr-FR" sz="2400" b="0" i="0" u="none" strike="noStrike" cap="none" normalizeH="0" baseline="0" dirty="0" err="1">
                <a:ln>
                  <a:noFill/>
                </a:ln>
                <a:solidFill>
                  <a:schemeClr val="accent1">
                    <a:lumMod val="50000"/>
                  </a:schemeClr>
                </a:solidFill>
                <a:effectLst/>
                <a:latin typeface="Verdana" panose="020B0604030504040204" pitchFamily="34" charset="0"/>
                <a:cs typeface="Times New Roman" panose="02020603050405020304" pitchFamily="18" charset="0"/>
              </a:rPr>
              <a:t>Cuda</a:t>
            </a:r>
            <a:r>
              <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rPr>
              <a:t>)</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342900" lvl="0" indent="-342900" eaLnBrk="0" fontAlgn="base" hangingPunct="0">
              <a:spcBef>
                <a:spcPct val="0"/>
              </a:spcBef>
              <a:spcAft>
                <a:spcPct val="0"/>
              </a:spcAft>
              <a:buFontTx/>
              <a:buChar char="-"/>
            </a:pPr>
            <a:r>
              <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rPr>
              <a:t>Mise à disposition d’un GPU K80 vs GPU PC </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34290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cs typeface="Times New Roman" panose="02020603050405020304" pitchFamily="18" charset="0"/>
              </a:rPr>
              <a:t>Compatible avec Python et Linux</a:t>
            </a: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37497814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L’environnement</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27</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Google Drive</a:t>
            </a: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342900" lvl="0" indent="-342900" eaLnBrk="0" fontAlgn="base" hangingPunct="0">
              <a:spcBef>
                <a:spcPct val="0"/>
              </a:spcBef>
              <a:spcAft>
                <a:spcPct val="0"/>
              </a:spcAft>
              <a:buFontTx/>
              <a:buChar char="-"/>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Gros volume de données (111Mb pour certains modèles)</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Arial" panose="020B0604020202020204" pitchFamily="34" charset="0"/>
              </a:rPr>
              <a:t>Faciliter de montage du drive sous Google </a:t>
            </a:r>
            <a:r>
              <a:rPr lang="fr-BE" altLang="fr-FR" sz="2400" dirty="0" err="1">
                <a:solidFill>
                  <a:schemeClr val="accent1">
                    <a:lumMod val="50000"/>
                  </a:schemeClr>
                </a:solidFill>
                <a:latin typeface="Arial" panose="020B0604020202020204" pitchFamily="34" charset="0"/>
              </a:rPr>
              <a:t>Colab</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Arial" panose="020B0604020202020204" pitchFamily="34" charset="0"/>
              </a:rPr>
              <a:t> Github</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Arial" panose="020B0604020202020204" pitchFamily="34" charset="0"/>
              </a:rPr>
              <a:t>Plateforme d’hébergement</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Arial" panose="020B0604020202020204" pitchFamily="34" charset="0"/>
              </a:rPr>
              <a:t>Principe de versioning</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18819550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résultats</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28</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499079"/>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Dataset 1 – MNIST</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10" name="Image 9">
            <a:extLst>
              <a:ext uri="{FF2B5EF4-FFF2-40B4-BE49-F238E27FC236}">
                <a16:creationId xmlns:a16="http://schemas.microsoft.com/office/drawing/2014/main" id="{8B35E68C-35D0-4180-AA1F-1180A0DCF01E}"/>
              </a:ext>
            </a:extLst>
          </p:cNvPr>
          <p:cNvPicPr/>
          <p:nvPr/>
        </p:nvPicPr>
        <p:blipFill>
          <a:blip r:embed="rId4"/>
          <a:stretch>
            <a:fillRect/>
          </a:stretch>
        </p:blipFill>
        <p:spPr>
          <a:xfrm>
            <a:off x="5741868" y="936559"/>
            <a:ext cx="3733800" cy="3777615"/>
          </a:xfrm>
          <a:prstGeom prst="rect">
            <a:avLst/>
          </a:prstGeom>
        </p:spPr>
      </p:pic>
      <p:pic>
        <p:nvPicPr>
          <p:cNvPr id="2" name="videogen_0_9">
            <a:hlinkClick r:id="" action="ppaction://media"/>
            <a:extLst>
              <a:ext uri="{FF2B5EF4-FFF2-40B4-BE49-F238E27FC236}">
                <a16:creationId xmlns:a16="http://schemas.microsoft.com/office/drawing/2014/main" id="{60E6F0E6-49D6-4CDB-B203-8DAC5ECE1F9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53509" y="2089647"/>
            <a:ext cx="3257550" cy="3257550"/>
          </a:xfrm>
          <a:prstGeom prst="rect">
            <a:avLst/>
          </a:prstGeom>
        </p:spPr>
      </p:pic>
      <p:pic>
        <p:nvPicPr>
          <p:cNvPr id="12" name="Image 11">
            <a:extLst>
              <a:ext uri="{FF2B5EF4-FFF2-40B4-BE49-F238E27FC236}">
                <a16:creationId xmlns:a16="http://schemas.microsoft.com/office/drawing/2014/main" id="{856C144B-A8CC-4829-8836-A76BD1BF13BF}"/>
              </a:ext>
            </a:extLst>
          </p:cNvPr>
          <p:cNvPicPr>
            <a:picLocks noChangeAspect="1"/>
          </p:cNvPicPr>
          <p:nvPr/>
        </p:nvPicPr>
        <p:blipFill>
          <a:blip r:embed="rId6"/>
          <a:stretch>
            <a:fillRect/>
          </a:stretch>
        </p:blipFill>
        <p:spPr>
          <a:xfrm flipV="1">
            <a:off x="5006315" y="235277"/>
            <a:ext cx="4838505" cy="482865"/>
          </a:xfrm>
          <a:prstGeom prst="rect">
            <a:avLst/>
          </a:prstGeom>
        </p:spPr>
      </p:pic>
      <p:pic>
        <p:nvPicPr>
          <p:cNvPr id="13" name="Espace réservé du contenu 12">
            <a:extLst>
              <a:ext uri="{FF2B5EF4-FFF2-40B4-BE49-F238E27FC236}">
                <a16:creationId xmlns:a16="http://schemas.microsoft.com/office/drawing/2014/main" id="{A86CA15A-408A-4FCE-AE8C-CA3D57C6ACC9}"/>
              </a:ext>
            </a:extLst>
          </p:cNvPr>
          <p:cNvPicPr>
            <a:picLocks noChangeAspect="1"/>
          </p:cNvPicPr>
          <p:nvPr/>
        </p:nvPicPr>
        <p:blipFill>
          <a:blip r:embed="rId7"/>
          <a:stretch>
            <a:fillRect/>
          </a:stretch>
        </p:blipFill>
        <p:spPr>
          <a:xfrm>
            <a:off x="5858232" y="5136537"/>
            <a:ext cx="4179142" cy="421319"/>
          </a:xfrm>
          <a:prstGeom prst="rect">
            <a:avLst/>
          </a:prstGeom>
        </p:spPr>
      </p:pic>
      <p:pic>
        <p:nvPicPr>
          <p:cNvPr id="14" name="Image 13">
            <a:extLst>
              <a:ext uri="{FF2B5EF4-FFF2-40B4-BE49-F238E27FC236}">
                <a16:creationId xmlns:a16="http://schemas.microsoft.com/office/drawing/2014/main" id="{A4EE818C-9200-4C0B-B2C3-8B3AF7372CC3}"/>
              </a:ext>
            </a:extLst>
          </p:cNvPr>
          <p:cNvPicPr>
            <a:picLocks noChangeAspect="1"/>
          </p:cNvPicPr>
          <p:nvPr/>
        </p:nvPicPr>
        <p:blipFill>
          <a:blip r:embed="rId8"/>
          <a:stretch>
            <a:fillRect/>
          </a:stretch>
        </p:blipFill>
        <p:spPr>
          <a:xfrm>
            <a:off x="8838522" y="4760403"/>
            <a:ext cx="3187770" cy="325282"/>
          </a:xfrm>
          <a:prstGeom prst="rect">
            <a:avLst/>
          </a:prstGeom>
        </p:spPr>
      </p:pic>
      <p:pic>
        <p:nvPicPr>
          <p:cNvPr id="15" name="Image 14">
            <a:extLst>
              <a:ext uri="{FF2B5EF4-FFF2-40B4-BE49-F238E27FC236}">
                <a16:creationId xmlns:a16="http://schemas.microsoft.com/office/drawing/2014/main" id="{D9F5D2A7-51D3-49A2-AE4F-F20BCC792259}"/>
              </a:ext>
            </a:extLst>
          </p:cNvPr>
          <p:cNvPicPr>
            <a:picLocks noChangeAspect="1"/>
          </p:cNvPicPr>
          <p:nvPr/>
        </p:nvPicPr>
        <p:blipFill>
          <a:blip r:embed="rId9"/>
          <a:stretch>
            <a:fillRect/>
          </a:stretch>
        </p:blipFill>
        <p:spPr>
          <a:xfrm>
            <a:off x="7922317" y="1817866"/>
            <a:ext cx="4103647" cy="421319"/>
          </a:xfrm>
          <a:prstGeom prst="rect">
            <a:avLst/>
          </a:prstGeom>
        </p:spPr>
      </p:pic>
    </p:spTree>
    <p:extLst>
      <p:ext uri="{BB962C8B-B14F-4D97-AF65-F5344CB8AC3E}">
        <p14:creationId xmlns:p14="http://schemas.microsoft.com/office/powerpoint/2010/main" val="2891657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résultats</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29</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Dataset 2 –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Cifar</a:t>
            </a: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10</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12" name="Image 11">
            <a:extLst>
              <a:ext uri="{FF2B5EF4-FFF2-40B4-BE49-F238E27FC236}">
                <a16:creationId xmlns:a16="http://schemas.microsoft.com/office/drawing/2014/main" id="{7971D536-5D57-4A05-8B1B-90707A9C4037}"/>
              </a:ext>
            </a:extLst>
          </p:cNvPr>
          <p:cNvPicPr/>
          <p:nvPr/>
        </p:nvPicPr>
        <p:blipFill>
          <a:blip r:embed="rId2"/>
          <a:stretch>
            <a:fillRect/>
          </a:stretch>
        </p:blipFill>
        <p:spPr>
          <a:xfrm>
            <a:off x="569684" y="1989825"/>
            <a:ext cx="4114800" cy="4189028"/>
          </a:xfrm>
          <a:prstGeom prst="rect">
            <a:avLst/>
          </a:prstGeom>
        </p:spPr>
      </p:pic>
      <p:pic>
        <p:nvPicPr>
          <p:cNvPr id="13" name="Image 12">
            <a:extLst>
              <a:ext uri="{FF2B5EF4-FFF2-40B4-BE49-F238E27FC236}">
                <a16:creationId xmlns:a16="http://schemas.microsoft.com/office/drawing/2014/main" id="{D6154672-93FD-450C-ADAC-7103A821A6E5}"/>
              </a:ext>
            </a:extLst>
          </p:cNvPr>
          <p:cNvPicPr/>
          <p:nvPr/>
        </p:nvPicPr>
        <p:blipFill>
          <a:blip r:embed="rId3">
            <a:extLst>
              <a:ext uri="{28A0092B-C50C-407E-A947-70E740481C1C}">
                <a14:useLocalDpi xmlns:a14="http://schemas.microsoft.com/office/drawing/2010/main" val="0"/>
              </a:ext>
            </a:extLst>
          </a:blip>
          <a:stretch>
            <a:fillRect/>
          </a:stretch>
        </p:blipFill>
        <p:spPr>
          <a:xfrm>
            <a:off x="5448636" y="296029"/>
            <a:ext cx="5390999" cy="5589866"/>
          </a:xfrm>
          <a:prstGeom prst="rect">
            <a:avLst/>
          </a:prstGeom>
        </p:spPr>
      </p:pic>
    </p:spTree>
    <p:extLst>
      <p:ext uri="{BB962C8B-B14F-4D97-AF65-F5344CB8AC3E}">
        <p14:creationId xmlns:p14="http://schemas.microsoft.com/office/powerpoint/2010/main" val="3544784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0629122"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Les neurones et perceptron</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28575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 Fonctions d’activation</a:t>
            </a:r>
          </a:p>
          <a:p>
            <a:pPr marL="28575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 Types d’apprentissage</a:t>
            </a: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ea typeface="Verdana" panose="020B0604030504040204" pitchFamily="34" charset="0"/>
              <a:cs typeface="Verdana" panose="020B0604030504040204" pitchFamily="34" charset="0"/>
            </a:endParaRPr>
          </a:p>
        </p:txBody>
      </p:sp>
      <p:sp>
        <p:nvSpPr>
          <p:cNvPr id="3" name="ZoneTexte 2">
            <a:extLst>
              <a:ext uri="{FF2B5EF4-FFF2-40B4-BE49-F238E27FC236}">
                <a16:creationId xmlns:a16="http://schemas.microsoft.com/office/drawing/2014/main" id="{0695E4EE-5B64-4669-8584-6D6A778EDE13}"/>
              </a:ext>
            </a:extLst>
          </p:cNvPr>
          <p:cNvSpPr txBox="1"/>
          <p:nvPr/>
        </p:nvSpPr>
        <p:spPr>
          <a:xfrm>
            <a:off x="4956134" y="5462765"/>
            <a:ext cx="7234673" cy="246221"/>
          </a:xfrm>
          <a:prstGeom prst="rect">
            <a:avLst/>
          </a:prstGeom>
          <a:noFill/>
        </p:spPr>
        <p:txBody>
          <a:bodyPr wrap="none" rtlCol="0">
            <a:spAutoFit/>
          </a:bodyPr>
          <a:lstStyle/>
          <a:p>
            <a:r>
              <a:rPr lang="fr-BE" sz="1000" dirty="0"/>
              <a:t>Image source : https://www.supinfo.com/articles/single/7923-deep-learning-fonctions-activationhttps://fr.wikipedia.org/wiki/Neurone</a:t>
            </a:r>
          </a:p>
        </p:txBody>
      </p:sp>
    </p:spTree>
    <p:extLst>
      <p:ext uri="{BB962C8B-B14F-4D97-AF65-F5344CB8AC3E}">
        <p14:creationId xmlns:p14="http://schemas.microsoft.com/office/powerpoint/2010/main" val="7483821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résultats</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30</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Dataset 4 – Fashion MNIST</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Wingdings" panose="05000000000000000000" pitchFamily="2" charset="2"/>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Batch size : 32</a:t>
            </a:r>
          </a:p>
          <a:p>
            <a:pPr marL="342900" lvl="0" indent="-342900" eaLnBrk="0" fontAlgn="base" hangingPunct="0">
              <a:spcBef>
                <a:spcPct val="0"/>
              </a:spcBef>
              <a:spcAft>
                <a:spcPct val="0"/>
              </a:spcAft>
              <a:buFont typeface="Wingdings" panose="05000000000000000000" pitchFamily="2" charset="2"/>
              <a:buChar char="§"/>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Wingdings" panose="05000000000000000000" pitchFamily="2" charset="2"/>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Taille d’image : 28</a:t>
            </a:r>
          </a:p>
          <a:p>
            <a:pPr marL="342900" lvl="0" indent="-342900" eaLnBrk="0" fontAlgn="base" hangingPunct="0">
              <a:spcBef>
                <a:spcPct val="0"/>
              </a:spcBef>
              <a:spcAft>
                <a:spcPct val="0"/>
              </a:spcAft>
              <a:buFont typeface="Wingdings" panose="05000000000000000000" pitchFamily="2" charset="2"/>
              <a:buChar char="§"/>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Wingdings" panose="05000000000000000000" pitchFamily="2" charset="2"/>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Sur 1000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Epoch</a:t>
            </a: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14" name="Image 13">
            <a:extLst>
              <a:ext uri="{FF2B5EF4-FFF2-40B4-BE49-F238E27FC236}">
                <a16:creationId xmlns:a16="http://schemas.microsoft.com/office/drawing/2014/main" id="{4E856CD9-F181-4112-864C-F13879081F91}"/>
              </a:ext>
            </a:extLst>
          </p:cNvPr>
          <p:cNvPicPr/>
          <p:nvPr/>
        </p:nvPicPr>
        <p:blipFill>
          <a:blip r:embed="rId2"/>
          <a:stretch>
            <a:fillRect/>
          </a:stretch>
        </p:blipFill>
        <p:spPr>
          <a:xfrm>
            <a:off x="6160147" y="560563"/>
            <a:ext cx="4572955" cy="4544097"/>
          </a:xfrm>
          <a:prstGeom prst="rect">
            <a:avLst/>
          </a:prstGeom>
        </p:spPr>
      </p:pic>
    </p:spTree>
    <p:extLst>
      <p:ext uri="{BB962C8B-B14F-4D97-AF65-F5344CB8AC3E}">
        <p14:creationId xmlns:p14="http://schemas.microsoft.com/office/powerpoint/2010/main" val="26913817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résultats</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31</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Dataset 5 – EMNIST</a:t>
            </a:r>
          </a:p>
          <a:p>
            <a:pPr lvl="0" eaLnBrk="0" fontAlgn="base" hangingPunct="0">
              <a:spcBef>
                <a:spcPct val="0"/>
              </a:spcBef>
              <a:spcAft>
                <a:spcPct val="0"/>
              </a:spcAft>
            </a:pPr>
            <a:endParaRPr lang="fr-BE" altLang="fr-FR" sz="2400" dirty="0">
              <a:solidFill>
                <a:schemeClr val="accent1">
                  <a:lumMod val="50000"/>
                </a:schemeClr>
              </a:solidFill>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11" name="Image 10">
            <a:extLst>
              <a:ext uri="{FF2B5EF4-FFF2-40B4-BE49-F238E27FC236}">
                <a16:creationId xmlns:a16="http://schemas.microsoft.com/office/drawing/2014/main" id="{675F8410-C6A5-41F2-931C-930ADFB4C4F9}"/>
              </a:ext>
            </a:extLst>
          </p:cNvPr>
          <p:cNvPicPr/>
          <p:nvPr/>
        </p:nvPicPr>
        <p:blipFill>
          <a:blip r:embed="rId2"/>
          <a:stretch>
            <a:fillRect/>
          </a:stretch>
        </p:blipFill>
        <p:spPr>
          <a:xfrm>
            <a:off x="838199" y="2087047"/>
            <a:ext cx="10960223" cy="2826785"/>
          </a:xfrm>
          <a:prstGeom prst="rect">
            <a:avLst/>
          </a:prstGeom>
        </p:spPr>
      </p:pic>
    </p:spTree>
    <p:extLst>
      <p:ext uri="{BB962C8B-B14F-4D97-AF65-F5344CB8AC3E}">
        <p14:creationId xmlns:p14="http://schemas.microsoft.com/office/powerpoint/2010/main" val="4461996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Conclusion</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32</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Travail très intéressant</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Mix entre théorie et programmation</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Première approche du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Deep</a:t>
            </a: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Learning</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Vision du potentiel des algorithmes d’IA</a:t>
            </a:r>
            <a:endParaRPr lang="fr-BE" altLang="fr-FR" sz="2400" dirty="0">
              <a:solidFill>
                <a:schemeClr val="accent1">
                  <a:lumMod val="50000"/>
                </a:schemeClr>
              </a:solidFill>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15536401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838200" y="1615737"/>
            <a:ext cx="10498584" cy="1642180"/>
          </a:xfrm>
          <a:noFill/>
          <a:effectLst>
            <a:softEdge rad="12700"/>
          </a:effectLst>
        </p:spPr>
        <p:txBody>
          <a:bodyPr>
            <a:noAutofit/>
          </a:bodyPr>
          <a:lstStyle/>
          <a:p>
            <a:pPr algn="ctr"/>
            <a:r>
              <a:rPr lang="fr-BE" sz="5400" b="1" u="sng" dirty="0">
                <a:solidFill>
                  <a:schemeClr val="accent1">
                    <a:lumMod val="75000"/>
                  </a:schemeClr>
                </a:solidFill>
                <a:effectLst>
                  <a:outerShdw blurRad="38100" dist="38100" dir="2700000" algn="tl">
                    <a:srgbClr val="000000">
                      <a:alpha val="43137"/>
                    </a:srgbClr>
                  </a:outerShdw>
                </a:effectLst>
              </a:rPr>
              <a:t>Merci pour votre attention</a:t>
            </a:r>
            <a:br>
              <a:rPr lang="fr-BE" sz="5400" b="1" u="sng" dirty="0">
                <a:solidFill>
                  <a:schemeClr val="accent1">
                    <a:lumMod val="75000"/>
                  </a:schemeClr>
                </a:solidFill>
                <a:effectLst>
                  <a:outerShdw blurRad="38100" dist="38100" dir="2700000" algn="tl">
                    <a:srgbClr val="000000">
                      <a:alpha val="43137"/>
                    </a:srgbClr>
                  </a:outerShdw>
                </a:effectLst>
              </a:rPr>
            </a:br>
            <a:br>
              <a:rPr lang="fr-BE" sz="5400" b="1" u="sng" dirty="0">
                <a:solidFill>
                  <a:schemeClr val="accent1">
                    <a:lumMod val="75000"/>
                  </a:schemeClr>
                </a:solidFill>
                <a:effectLst>
                  <a:outerShdw blurRad="38100" dist="38100" dir="2700000" algn="tl">
                    <a:srgbClr val="000000">
                      <a:alpha val="43137"/>
                    </a:srgbClr>
                  </a:outerShdw>
                </a:effectLst>
              </a:rPr>
            </a:br>
            <a:r>
              <a:rPr lang="fr-BE" sz="5400" b="1" u="sng" dirty="0">
                <a:solidFill>
                  <a:schemeClr val="accent1">
                    <a:lumMod val="75000"/>
                  </a:schemeClr>
                </a:solidFill>
                <a:effectLst>
                  <a:outerShdw blurRad="38100" dist="38100" dir="2700000" algn="tl">
                    <a:srgbClr val="000000">
                      <a:alpha val="43137"/>
                    </a:srgbClr>
                  </a:outerShdw>
                </a:effectLst>
              </a:rPr>
              <a:t>DEMO</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33</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1326171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4</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0629122"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Les neurones</a:t>
            </a: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p:txBody>
      </p:sp>
      <p:pic>
        <p:nvPicPr>
          <p:cNvPr id="2" name="Image 1">
            <a:extLst>
              <a:ext uri="{FF2B5EF4-FFF2-40B4-BE49-F238E27FC236}">
                <a16:creationId xmlns:a16="http://schemas.microsoft.com/office/drawing/2014/main" id="{C4066BC0-9309-402D-B4C4-C97DD9A356C2}"/>
              </a:ext>
            </a:extLst>
          </p:cNvPr>
          <p:cNvPicPr>
            <a:picLocks noChangeAspect="1"/>
          </p:cNvPicPr>
          <p:nvPr/>
        </p:nvPicPr>
        <p:blipFill>
          <a:blip r:embed="rId3"/>
          <a:stretch>
            <a:fillRect/>
          </a:stretch>
        </p:blipFill>
        <p:spPr>
          <a:xfrm>
            <a:off x="1273824" y="2194888"/>
            <a:ext cx="8389964" cy="2312559"/>
          </a:xfrm>
          <a:prstGeom prst="rect">
            <a:avLst/>
          </a:prstGeom>
        </p:spPr>
      </p:pic>
      <p:sp>
        <p:nvSpPr>
          <p:cNvPr id="3" name="ZoneTexte 2">
            <a:extLst>
              <a:ext uri="{FF2B5EF4-FFF2-40B4-BE49-F238E27FC236}">
                <a16:creationId xmlns:a16="http://schemas.microsoft.com/office/drawing/2014/main" id="{0695E4EE-5B64-4669-8584-6D6A778EDE13}"/>
              </a:ext>
            </a:extLst>
          </p:cNvPr>
          <p:cNvSpPr txBox="1"/>
          <p:nvPr/>
        </p:nvSpPr>
        <p:spPr>
          <a:xfrm>
            <a:off x="4956134" y="5462765"/>
            <a:ext cx="7234673" cy="246221"/>
          </a:xfrm>
          <a:prstGeom prst="rect">
            <a:avLst/>
          </a:prstGeom>
          <a:noFill/>
        </p:spPr>
        <p:txBody>
          <a:bodyPr wrap="none" rtlCol="0">
            <a:spAutoFit/>
          </a:bodyPr>
          <a:lstStyle/>
          <a:p>
            <a:r>
              <a:rPr lang="fr-BE" sz="1000" dirty="0"/>
              <a:t>Image source : https://www.supinfo.com/articles/single/7923-deep-learning-fonctions-activationhttps://fr.wikipedia.org/wiki/Neurone</a:t>
            </a:r>
          </a:p>
        </p:txBody>
      </p:sp>
    </p:spTree>
    <p:extLst>
      <p:ext uri="{BB962C8B-B14F-4D97-AF65-F5344CB8AC3E}">
        <p14:creationId xmlns:p14="http://schemas.microsoft.com/office/powerpoint/2010/main" val="3830652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5</a:t>
            </a:fld>
            <a:endParaRPr lang="fr-BE" dirty="0"/>
          </a:p>
        </p:txBody>
      </p:sp>
      <mc:AlternateContent xmlns:mc="http://schemas.openxmlformats.org/markup-compatibility/2006">
        <mc:Choice xmlns:a14="http://schemas.microsoft.com/office/drawing/2010/main" Requires="a14">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0629122" cy="4377480"/>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 perceptron</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Verdana" panose="020B0604030504040204" pitchFamily="34" charset="0"/>
                    <a:cs typeface="Times New Roman" panose="02020603050405020304" pitchFamily="18" charset="0"/>
                  </a:rPr>
                  <a:t>Entrée </a:t>
                </a:r>
                <a:r>
                  <a:rPr lang="fr-BE" sz="2400" dirty="0">
                    <a:solidFill>
                      <a:schemeClr val="accent1">
                        <a:lumMod val="50000"/>
                      </a:schemeClr>
                    </a:solidFill>
                    <a:latin typeface="Verdana" panose="020B0604030504040204" pitchFamily="34" charset="0"/>
                    <a:cs typeface="Times New Roman" panose="02020603050405020304" pitchFamily="18" charset="0"/>
                  </a:rPr>
                  <a:t>X</a:t>
                </a:r>
                <a:r>
                  <a:rPr lang="fr-BE" sz="2400" baseline="-25000" dirty="0">
                    <a:solidFill>
                      <a:schemeClr val="accent1">
                        <a:lumMod val="50000"/>
                      </a:schemeClr>
                    </a:solidFill>
                    <a:latin typeface="Verdana" panose="020B0604030504040204" pitchFamily="34" charset="0"/>
                    <a:cs typeface="Times New Roman" panose="02020603050405020304" pitchFamily="18" charset="0"/>
                  </a:rPr>
                  <a:t>i</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Verdana" panose="020B0604030504040204" pitchFamily="34" charset="0"/>
                    <a:cs typeface="Times New Roman" panose="02020603050405020304" pitchFamily="18" charset="0"/>
                  </a:rPr>
                  <a:t>Poids W</a:t>
                </a:r>
                <a:r>
                  <a:rPr lang="fr-BE" sz="2400" baseline="-25000" dirty="0">
                    <a:solidFill>
                      <a:schemeClr val="accent1">
                        <a:lumMod val="50000"/>
                      </a:schemeClr>
                    </a:solidFill>
                    <a:latin typeface="Verdana" panose="020B0604030504040204" pitchFamily="34" charset="0"/>
                    <a:cs typeface="Times New Roman" panose="02020603050405020304" pitchFamily="18" charset="0"/>
                  </a:rPr>
                  <a:t>i</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Verdana" panose="020B0604030504040204" pitchFamily="34" charset="0"/>
                    <a:cs typeface="Times New Roman" panose="02020603050405020304" pitchFamily="18" charset="0"/>
                  </a:rPr>
                  <a:t>Biais</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Verdana" panose="020B0604030504040204" pitchFamily="34" charset="0"/>
                    <a:cs typeface="Times New Roman" panose="02020603050405020304" pitchFamily="18" charset="0"/>
                  </a:rPr>
                  <a:t>Fonction d’activation</a:t>
                </a: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14:m>
                  <m:oMath xmlns:m="http://schemas.openxmlformats.org/officeDocument/2006/math">
                    <m:nary>
                      <m:naryPr>
                        <m:chr m:val="∑"/>
                        <m:limLoc m:val="undOvr"/>
                        <m:grow m:val="on"/>
                        <m:ctrlPr>
                          <a:rPr lang="fr-BE" sz="2800" i="1" smtClean="0">
                            <a:solidFill>
                              <a:schemeClr val="accent1">
                                <a:lumMod val="50000"/>
                              </a:schemeClr>
                            </a:solidFill>
                          </a:rPr>
                        </m:ctrlPr>
                      </m:naryPr>
                      <m:sub>
                        <m:r>
                          <a:rPr lang="fr-BE" sz="2800" i="1">
                            <a:solidFill>
                              <a:schemeClr val="accent1">
                                <a:lumMod val="50000"/>
                              </a:schemeClr>
                            </a:solidFill>
                          </a:rPr>
                          <m:t>𝑖</m:t>
                        </m:r>
                        <m:r>
                          <a:rPr lang="fr-BE" sz="2800" i="1">
                            <a:solidFill>
                              <a:schemeClr val="accent1">
                                <a:lumMod val="50000"/>
                              </a:schemeClr>
                            </a:solidFill>
                          </a:rPr>
                          <m:t>=1</m:t>
                        </m:r>
                      </m:sub>
                      <m:sup>
                        <m:r>
                          <a:rPr lang="fr-BE" sz="2800" i="1">
                            <a:solidFill>
                              <a:schemeClr val="accent1">
                                <a:lumMod val="50000"/>
                              </a:schemeClr>
                            </a:solidFill>
                          </a:rPr>
                          <m:t>𝑛</m:t>
                        </m:r>
                      </m:sup>
                      <m:e>
                        <m:sSub>
                          <m:sSubPr>
                            <m:ctrlPr>
                              <a:rPr lang="fr-BE" sz="2800" i="1">
                                <a:solidFill>
                                  <a:schemeClr val="accent1">
                                    <a:lumMod val="50000"/>
                                  </a:schemeClr>
                                </a:solidFill>
                              </a:rPr>
                            </m:ctrlPr>
                          </m:sSubPr>
                          <m:e>
                            <m:r>
                              <a:rPr lang="fr-BE" sz="2800" i="1">
                                <a:solidFill>
                                  <a:schemeClr val="accent1">
                                    <a:lumMod val="50000"/>
                                  </a:schemeClr>
                                </a:solidFill>
                              </a:rPr>
                              <m:t>𝑤</m:t>
                            </m:r>
                          </m:e>
                          <m:sub>
                            <m:r>
                              <a:rPr lang="fr-BE" sz="2800" i="1">
                                <a:solidFill>
                                  <a:schemeClr val="accent1">
                                    <a:lumMod val="50000"/>
                                  </a:schemeClr>
                                </a:solidFill>
                              </a:rPr>
                              <m:t>𝑖</m:t>
                            </m:r>
                          </m:sub>
                        </m:sSub>
                        <m:sSub>
                          <m:sSubPr>
                            <m:ctrlPr>
                              <a:rPr lang="fr-BE" sz="2800" i="1">
                                <a:solidFill>
                                  <a:schemeClr val="accent1">
                                    <a:lumMod val="50000"/>
                                  </a:schemeClr>
                                </a:solidFill>
                              </a:rPr>
                            </m:ctrlPr>
                          </m:sSubPr>
                          <m:e>
                            <m:r>
                              <a:rPr lang="fr-BE" sz="2800" i="1">
                                <a:solidFill>
                                  <a:schemeClr val="accent1">
                                    <a:lumMod val="50000"/>
                                  </a:schemeClr>
                                </a:solidFill>
                              </a:rPr>
                              <m:t>𝑥</m:t>
                            </m:r>
                          </m:e>
                          <m:sub>
                            <m:r>
                              <a:rPr lang="fr-BE" sz="2800" i="1">
                                <a:solidFill>
                                  <a:schemeClr val="accent1">
                                    <a:lumMod val="50000"/>
                                  </a:schemeClr>
                                </a:solidFill>
                              </a:rPr>
                              <m:t>𝑖</m:t>
                            </m:r>
                          </m:sub>
                        </m:sSub>
                      </m:e>
                    </m:nary>
                    <m:r>
                      <a:rPr lang="fr-BE" sz="2800" i="1">
                        <a:solidFill>
                          <a:schemeClr val="accent1">
                            <a:lumMod val="50000"/>
                          </a:schemeClr>
                        </a:solidFill>
                      </a:rPr>
                      <m:t>+</m:t>
                    </m:r>
                    <m:r>
                      <a:rPr lang="fr-BE" sz="2800" i="1">
                        <a:solidFill>
                          <a:schemeClr val="accent1">
                            <a:lumMod val="50000"/>
                          </a:schemeClr>
                        </a:solidFill>
                      </a:rPr>
                      <m:t>𝑏</m:t>
                    </m:r>
                  </m:oMath>
                </a14:m>
                <a:r>
                  <a:rPr lang="fr-BE" sz="2800" dirty="0">
                    <a:solidFill>
                      <a:schemeClr val="accent1">
                        <a:lumMod val="50000"/>
                      </a:schemeClr>
                    </a:solidFill>
                  </a:rPr>
                  <a:t> avec </a:t>
                </a:r>
                <a14:m>
                  <m:oMath xmlns:m="http://schemas.openxmlformats.org/officeDocument/2006/math">
                    <m:r>
                      <a:rPr lang="fr-BE" sz="2800" i="1">
                        <a:solidFill>
                          <a:schemeClr val="accent1">
                            <a:lumMod val="50000"/>
                          </a:schemeClr>
                        </a:solidFill>
                      </a:rPr>
                      <m:t>𝑓</m:t>
                    </m:r>
                    <m:r>
                      <a:rPr lang="fr-BE" sz="2800" i="1">
                        <a:solidFill>
                          <a:schemeClr val="accent1">
                            <a:lumMod val="50000"/>
                          </a:schemeClr>
                        </a:solidFill>
                      </a:rPr>
                      <m:t>(</m:t>
                    </m:r>
                    <m:r>
                      <a:rPr lang="fr-BE" sz="2800" i="1">
                        <a:solidFill>
                          <a:schemeClr val="accent1">
                            <a:lumMod val="50000"/>
                          </a:schemeClr>
                        </a:solidFill>
                      </a:rPr>
                      <m:t>𝑧</m:t>
                    </m:r>
                    <m:r>
                      <a:rPr lang="fr-BE" sz="2800" i="1">
                        <a:solidFill>
                          <a:schemeClr val="accent1">
                            <a:lumMod val="50000"/>
                          </a:schemeClr>
                        </a:solidFill>
                      </a:rPr>
                      <m:t>)=</m:t>
                    </m:r>
                    <m:d>
                      <m:dPr>
                        <m:begChr m:val="{"/>
                        <m:endChr m:val=""/>
                        <m:ctrlPr>
                          <a:rPr lang="fr-BE" sz="2800" i="1">
                            <a:solidFill>
                              <a:schemeClr val="accent1">
                                <a:lumMod val="50000"/>
                              </a:schemeClr>
                            </a:solidFill>
                          </a:rPr>
                        </m:ctrlPr>
                      </m:dPr>
                      <m:e>
                        <m:eqArr>
                          <m:eqArrPr>
                            <m:ctrlPr>
                              <a:rPr lang="fr-BE" sz="2800" i="1">
                                <a:solidFill>
                                  <a:schemeClr val="accent1">
                                    <a:lumMod val="50000"/>
                                  </a:schemeClr>
                                </a:solidFill>
                              </a:rPr>
                            </m:ctrlPr>
                          </m:eqArrPr>
                          <m:e>
                            <m:r>
                              <a:rPr lang="fr-BE" sz="2800" i="1">
                                <a:solidFill>
                                  <a:schemeClr val="accent1">
                                    <a:lumMod val="50000"/>
                                  </a:schemeClr>
                                </a:solidFill>
                              </a:rPr>
                              <m:t>0 </m:t>
                            </m:r>
                            <m:r>
                              <a:rPr lang="fr-BE" sz="2800" i="1">
                                <a:solidFill>
                                  <a:schemeClr val="accent1">
                                    <a:lumMod val="50000"/>
                                  </a:schemeClr>
                                </a:solidFill>
                              </a:rPr>
                              <m:t>𝑠𝑖</m:t>
                            </m:r>
                            <m:r>
                              <a:rPr lang="fr-BE" sz="2800" i="1">
                                <a:solidFill>
                                  <a:schemeClr val="accent1">
                                    <a:lumMod val="50000"/>
                                  </a:schemeClr>
                                </a:solidFill>
                              </a:rPr>
                              <m:t> </m:t>
                            </m:r>
                            <m:r>
                              <a:rPr lang="fr-BE" sz="2800" i="1">
                                <a:solidFill>
                                  <a:schemeClr val="accent1">
                                    <a:lumMod val="50000"/>
                                  </a:schemeClr>
                                </a:solidFill>
                              </a:rPr>
                              <m:t>𝑧</m:t>
                            </m:r>
                            <m:r>
                              <a:rPr lang="fr-BE" sz="2800" i="1">
                                <a:solidFill>
                                  <a:schemeClr val="accent1">
                                    <a:lumMod val="50000"/>
                                  </a:schemeClr>
                                </a:solidFill>
                              </a:rPr>
                              <m:t> ≤0</m:t>
                            </m:r>
                          </m:e>
                          <m:e>
                            <m:r>
                              <a:rPr lang="fr-BE" sz="2800" i="1">
                                <a:solidFill>
                                  <a:schemeClr val="accent1">
                                    <a:lumMod val="50000"/>
                                  </a:schemeClr>
                                </a:solidFill>
                              </a:rPr>
                              <m:t>1 </m:t>
                            </m:r>
                            <m:r>
                              <a:rPr lang="fr-BE" sz="2800" i="1">
                                <a:solidFill>
                                  <a:schemeClr val="accent1">
                                    <a:lumMod val="50000"/>
                                  </a:schemeClr>
                                </a:solidFill>
                              </a:rPr>
                              <m:t>𝑠𝑖</m:t>
                            </m:r>
                            <m:r>
                              <a:rPr lang="fr-BE" sz="2800" i="1">
                                <a:solidFill>
                                  <a:schemeClr val="accent1">
                                    <a:lumMod val="50000"/>
                                  </a:schemeClr>
                                </a:solidFill>
                              </a:rPr>
                              <m:t> </m:t>
                            </m:r>
                            <m:r>
                              <a:rPr lang="fr-BE" sz="2800" i="1">
                                <a:solidFill>
                                  <a:schemeClr val="accent1">
                                    <a:lumMod val="50000"/>
                                  </a:schemeClr>
                                </a:solidFill>
                              </a:rPr>
                              <m:t>𝑧</m:t>
                            </m:r>
                            <m:r>
                              <a:rPr lang="fr-BE" sz="2800" i="1">
                                <a:solidFill>
                                  <a:schemeClr val="accent1">
                                    <a:lumMod val="50000"/>
                                  </a:schemeClr>
                                </a:solidFill>
                              </a:rPr>
                              <m:t> &gt;0</m:t>
                            </m:r>
                          </m:e>
                        </m:eqArr>
                      </m:e>
                    </m:d>
                  </m:oMath>
                </a14:m>
                <a:endParaRPr lang="fr-BE" altLang="fr-FR" sz="28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p:txBody>
          </p:sp>
        </mc:Choice>
        <mc:Fallback>
          <p:sp>
            <p:nvSpPr>
              <p:cNvPr id="10" name="Rectangle 64">
                <a:extLst>
                  <a:ext uri="{FF2B5EF4-FFF2-40B4-BE49-F238E27FC236}">
                    <a16:creationId xmlns:a16="http://schemas.microsoft.com/office/drawing/2014/main" id="{C2C992F5-5F97-4F09-BC3B-F0334C5BF37A}"/>
                  </a:ext>
                </a:extLst>
              </p:cNvPr>
              <p:cNvSpPr>
                <a:spLocks noRot="1" noChangeAspect="1" noMove="1" noResize="1" noEditPoints="1" noAdjustHandles="1" noChangeArrowheads="1" noChangeShapeType="1" noTextEdit="1"/>
              </p:cNvSpPr>
              <p:nvPr/>
            </p:nvSpPr>
            <p:spPr bwMode="auto">
              <a:xfrm>
                <a:off x="781438" y="1510803"/>
                <a:ext cx="10629122" cy="4377480"/>
              </a:xfrm>
              <a:prstGeom prst="rect">
                <a:avLst/>
              </a:prstGeom>
              <a:blipFill>
                <a:blip r:embed="rId3"/>
                <a:stretch>
                  <a:fillRect l="-917" t="-1114"/>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fr-BE">
                    <a:noFill/>
                  </a:rPr>
                  <a:t> </a:t>
                </a:r>
              </a:p>
            </p:txBody>
          </p:sp>
        </mc:Fallback>
      </mc:AlternateContent>
      <p:pic>
        <p:nvPicPr>
          <p:cNvPr id="6" name="Image 5">
            <a:extLst>
              <a:ext uri="{FF2B5EF4-FFF2-40B4-BE49-F238E27FC236}">
                <a16:creationId xmlns:a16="http://schemas.microsoft.com/office/drawing/2014/main" id="{19598E86-C301-4C5D-A60F-A780CCFA4957}"/>
              </a:ext>
            </a:extLst>
          </p:cNvPr>
          <p:cNvPicPr>
            <a:picLocks noChangeAspect="1"/>
          </p:cNvPicPr>
          <p:nvPr/>
        </p:nvPicPr>
        <p:blipFill>
          <a:blip r:embed="rId4"/>
          <a:stretch>
            <a:fillRect/>
          </a:stretch>
        </p:blipFill>
        <p:spPr>
          <a:xfrm>
            <a:off x="5014912" y="1142047"/>
            <a:ext cx="6276975" cy="3476625"/>
          </a:xfrm>
          <a:prstGeom prst="rect">
            <a:avLst/>
          </a:prstGeom>
        </p:spPr>
      </p:pic>
    </p:spTree>
    <p:extLst>
      <p:ext uri="{BB962C8B-B14F-4D97-AF65-F5344CB8AC3E}">
        <p14:creationId xmlns:p14="http://schemas.microsoft.com/office/powerpoint/2010/main" val="2507883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6</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0629122" cy="984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 réseau de neurones</a:t>
            </a:r>
          </a:p>
          <a:p>
            <a:pPr marL="285750" lvl="0" indent="-285750" eaLnBrk="0" fontAlgn="base" hangingPunct="0">
              <a:spcBef>
                <a:spcPct val="0"/>
              </a:spcBef>
              <a:spcAft>
                <a:spcPct val="0"/>
              </a:spcAft>
              <a:buFont typeface="Wingdings" panose="05000000000000000000" pitchFamily="2" charset="2"/>
              <a:buChar char="q"/>
            </a:pPr>
            <a:endParaRPr lang="fr-BE" altLang="fr-FR" sz="10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1" eaLnBrk="0" fontAlgn="base" hangingPunct="0">
              <a:spcBef>
                <a:spcPct val="0"/>
              </a:spcBef>
              <a:spcAft>
                <a:spcPct val="0"/>
              </a:spcAft>
            </a:pPr>
            <a:r>
              <a:rPr lang="fr-BE" sz="2400" dirty="0">
                <a:solidFill>
                  <a:schemeClr val="accent1">
                    <a:lumMod val="50000"/>
                  </a:schemeClr>
                </a:solidFill>
                <a:latin typeface="Verdana" panose="020B0604030504040204" pitchFamily="34" charset="0"/>
                <a:cs typeface="Times New Roman" panose="02020603050405020304" pitchFamily="18" charset="0"/>
              </a:rPr>
              <a:t>   Feedforward				       Back Propagation	</a:t>
            </a: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p:txBody>
      </p:sp>
      <p:pic>
        <p:nvPicPr>
          <p:cNvPr id="2" name="Image 1">
            <a:extLst>
              <a:ext uri="{FF2B5EF4-FFF2-40B4-BE49-F238E27FC236}">
                <a16:creationId xmlns:a16="http://schemas.microsoft.com/office/drawing/2014/main" id="{13524D21-1FDA-4BC2-A63A-183B93BF92A9}"/>
              </a:ext>
            </a:extLst>
          </p:cNvPr>
          <p:cNvPicPr>
            <a:picLocks noChangeAspect="1"/>
          </p:cNvPicPr>
          <p:nvPr/>
        </p:nvPicPr>
        <p:blipFill>
          <a:blip r:embed="rId3"/>
          <a:stretch>
            <a:fillRect/>
          </a:stretch>
        </p:blipFill>
        <p:spPr>
          <a:xfrm>
            <a:off x="1596580" y="2609722"/>
            <a:ext cx="3984573" cy="2645441"/>
          </a:xfrm>
          <a:prstGeom prst="rect">
            <a:avLst/>
          </a:prstGeom>
        </p:spPr>
      </p:pic>
      <p:pic>
        <p:nvPicPr>
          <p:cNvPr id="12" name="Image 11">
            <a:extLst>
              <a:ext uri="{FF2B5EF4-FFF2-40B4-BE49-F238E27FC236}">
                <a16:creationId xmlns:a16="http://schemas.microsoft.com/office/drawing/2014/main" id="{7D83104F-96E9-494E-871B-7CACFC80308E}"/>
              </a:ext>
            </a:extLst>
          </p:cNvPr>
          <p:cNvPicPr>
            <a:picLocks noChangeAspect="1"/>
          </p:cNvPicPr>
          <p:nvPr/>
        </p:nvPicPr>
        <p:blipFill>
          <a:blip r:embed="rId3"/>
          <a:stretch>
            <a:fillRect/>
          </a:stretch>
        </p:blipFill>
        <p:spPr>
          <a:xfrm>
            <a:off x="6705075" y="2625158"/>
            <a:ext cx="3970448" cy="2636063"/>
          </a:xfrm>
          <a:prstGeom prst="rect">
            <a:avLst/>
          </a:prstGeom>
        </p:spPr>
      </p:pic>
      <p:cxnSp>
        <p:nvCxnSpPr>
          <p:cNvPr id="5" name="Connecteur : en arc 4">
            <a:extLst>
              <a:ext uri="{FF2B5EF4-FFF2-40B4-BE49-F238E27FC236}">
                <a16:creationId xmlns:a16="http://schemas.microsoft.com/office/drawing/2014/main" id="{B184629E-444E-4617-B5C9-26AD2D2CEE22}"/>
              </a:ext>
            </a:extLst>
          </p:cNvPr>
          <p:cNvCxnSpPr/>
          <p:nvPr/>
        </p:nvCxnSpPr>
        <p:spPr>
          <a:xfrm rot="10800000" flipV="1">
            <a:off x="8957965" y="3912597"/>
            <a:ext cx="978946" cy="618673"/>
          </a:xfrm>
          <a:prstGeom prst="curvedConnector3">
            <a:avLst>
              <a:gd name="adj1" fmla="val 40110"/>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8" name="ZoneTexte 7">
            <a:extLst>
              <a:ext uri="{FF2B5EF4-FFF2-40B4-BE49-F238E27FC236}">
                <a16:creationId xmlns:a16="http://schemas.microsoft.com/office/drawing/2014/main" id="{FF543A9F-57CD-4E1F-BA2F-7918A7FC209D}"/>
              </a:ext>
            </a:extLst>
          </p:cNvPr>
          <p:cNvSpPr txBox="1"/>
          <p:nvPr/>
        </p:nvSpPr>
        <p:spPr>
          <a:xfrm>
            <a:off x="9312676" y="4531271"/>
            <a:ext cx="2423604" cy="646331"/>
          </a:xfrm>
          <a:prstGeom prst="rect">
            <a:avLst/>
          </a:prstGeom>
          <a:noFill/>
        </p:spPr>
        <p:txBody>
          <a:bodyPr wrap="square" rtlCol="0">
            <a:spAutoFit/>
          </a:bodyPr>
          <a:lstStyle/>
          <a:p>
            <a:r>
              <a:rPr lang="fr-BE" dirty="0">
                <a:solidFill>
                  <a:schemeClr val="accent1">
                    <a:lumMod val="50000"/>
                  </a:schemeClr>
                </a:solidFill>
                <a:latin typeface="Verdana" panose="020B0604030504040204" pitchFamily="34" charset="0"/>
                <a:cs typeface="Times New Roman" panose="02020603050405020304" pitchFamily="18" charset="0"/>
              </a:rPr>
              <a:t>Rétropropagation</a:t>
            </a:r>
          </a:p>
          <a:p>
            <a:r>
              <a:rPr lang="fr-BE" dirty="0">
                <a:solidFill>
                  <a:schemeClr val="accent1">
                    <a:lumMod val="50000"/>
                  </a:schemeClr>
                </a:solidFill>
                <a:latin typeface="Verdana" panose="020B0604030504040204" pitchFamily="34" charset="0"/>
                <a:cs typeface="Times New Roman" panose="02020603050405020304" pitchFamily="18" charset="0"/>
              </a:rPr>
              <a:t>du gradient</a:t>
            </a:r>
            <a:endParaRPr lang="fr-BE" dirty="0"/>
          </a:p>
        </p:txBody>
      </p:sp>
    </p:spTree>
    <p:extLst>
      <p:ext uri="{BB962C8B-B14F-4D97-AF65-F5344CB8AC3E}">
        <p14:creationId xmlns:p14="http://schemas.microsoft.com/office/powerpoint/2010/main" val="1001556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7</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0629122"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Fonction d’activation</a:t>
            </a: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=&gt; 2 types : linéaire et non linéaire</a:t>
            </a:r>
          </a:p>
        </p:txBody>
      </p:sp>
      <p:pic>
        <p:nvPicPr>
          <p:cNvPr id="2" name="Image 1">
            <a:extLst>
              <a:ext uri="{FF2B5EF4-FFF2-40B4-BE49-F238E27FC236}">
                <a16:creationId xmlns:a16="http://schemas.microsoft.com/office/drawing/2014/main" id="{08A56EC9-7F81-4A39-9534-40C8EA094120}"/>
              </a:ext>
            </a:extLst>
          </p:cNvPr>
          <p:cNvPicPr>
            <a:picLocks noChangeAspect="1"/>
          </p:cNvPicPr>
          <p:nvPr/>
        </p:nvPicPr>
        <p:blipFill>
          <a:blip r:embed="rId3"/>
          <a:stretch>
            <a:fillRect/>
          </a:stretch>
        </p:blipFill>
        <p:spPr>
          <a:xfrm>
            <a:off x="3737012" y="3108024"/>
            <a:ext cx="4836459" cy="2816353"/>
          </a:xfrm>
          <a:prstGeom prst="rect">
            <a:avLst/>
          </a:prstGeom>
        </p:spPr>
      </p:pic>
      <p:sp>
        <p:nvSpPr>
          <p:cNvPr id="17" name="ZoneTexte 16">
            <a:extLst>
              <a:ext uri="{FF2B5EF4-FFF2-40B4-BE49-F238E27FC236}">
                <a16:creationId xmlns:a16="http://schemas.microsoft.com/office/drawing/2014/main" id="{99BA7837-C9E2-41C8-97A6-BE329BABFE15}"/>
              </a:ext>
            </a:extLst>
          </p:cNvPr>
          <p:cNvSpPr txBox="1"/>
          <p:nvPr/>
        </p:nvSpPr>
        <p:spPr>
          <a:xfrm>
            <a:off x="4558369" y="2599650"/>
            <a:ext cx="3296451" cy="769441"/>
          </a:xfrm>
          <a:prstGeom prst="rect">
            <a:avLst/>
          </a:prstGeom>
          <a:noFill/>
        </p:spPr>
        <p:txBody>
          <a:bodyPr wrap="square" rtlCol="0">
            <a:spAutoFit/>
          </a:bodyPr>
          <a:lstStyle/>
          <a:p>
            <a:r>
              <a:rPr lang="fr-BE" sz="4400" dirty="0">
                <a:solidFill>
                  <a:schemeClr val="accent1">
                    <a:lumMod val="50000"/>
                  </a:schemeClr>
                </a:solidFill>
              </a:rPr>
              <a:t>Linéaire</a:t>
            </a:r>
          </a:p>
        </p:txBody>
      </p:sp>
    </p:spTree>
    <p:extLst>
      <p:ext uri="{BB962C8B-B14F-4D97-AF65-F5344CB8AC3E}">
        <p14:creationId xmlns:p14="http://schemas.microsoft.com/office/powerpoint/2010/main" val="1405107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8</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0629122"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Fonction d’activation</a:t>
            </a: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=&gt; 2 types : linéaire et non linéaire</a:t>
            </a:r>
          </a:p>
        </p:txBody>
      </p:sp>
      <p:pic>
        <p:nvPicPr>
          <p:cNvPr id="12" name="Image 11">
            <a:extLst>
              <a:ext uri="{FF2B5EF4-FFF2-40B4-BE49-F238E27FC236}">
                <a16:creationId xmlns:a16="http://schemas.microsoft.com/office/drawing/2014/main" id="{515FCD86-00F9-4B29-9F76-41E02490605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700631" y="2312897"/>
            <a:ext cx="3344283" cy="2182033"/>
          </a:xfrm>
          <a:prstGeom prst="rect">
            <a:avLst/>
          </a:prstGeom>
          <a:noFill/>
          <a:ln>
            <a:noFill/>
          </a:ln>
        </p:spPr>
      </p:pic>
      <p:pic>
        <p:nvPicPr>
          <p:cNvPr id="13" name="Image 12">
            <a:extLst>
              <a:ext uri="{FF2B5EF4-FFF2-40B4-BE49-F238E27FC236}">
                <a16:creationId xmlns:a16="http://schemas.microsoft.com/office/drawing/2014/main" id="{45EB4AC6-7A8A-4C6C-BAC2-EFE8488AEB3B}"/>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6626929" y="2939276"/>
            <a:ext cx="5149325" cy="2677816"/>
          </a:xfrm>
          <a:prstGeom prst="rect">
            <a:avLst/>
          </a:prstGeom>
          <a:noFill/>
          <a:ln>
            <a:noFill/>
          </a:ln>
        </p:spPr>
      </p:pic>
      <p:sp>
        <p:nvSpPr>
          <p:cNvPr id="3" name="Flèche : virage 2">
            <a:extLst>
              <a:ext uri="{FF2B5EF4-FFF2-40B4-BE49-F238E27FC236}">
                <a16:creationId xmlns:a16="http://schemas.microsoft.com/office/drawing/2014/main" id="{1D918AAC-FB72-4759-9993-5A515AF3353A}"/>
              </a:ext>
            </a:extLst>
          </p:cNvPr>
          <p:cNvSpPr/>
          <p:nvPr/>
        </p:nvSpPr>
        <p:spPr>
          <a:xfrm flipV="1">
            <a:off x="5521689" y="4367785"/>
            <a:ext cx="989703" cy="802767"/>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solidFill>
                <a:schemeClr val="tx1"/>
              </a:solidFill>
            </a:endParaRPr>
          </a:p>
        </p:txBody>
      </p:sp>
      <p:sp>
        <p:nvSpPr>
          <p:cNvPr id="5" name="ZoneTexte 4">
            <a:extLst>
              <a:ext uri="{FF2B5EF4-FFF2-40B4-BE49-F238E27FC236}">
                <a16:creationId xmlns:a16="http://schemas.microsoft.com/office/drawing/2014/main" id="{910E594F-46B0-4A54-89B3-F818D5499A7E}"/>
              </a:ext>
            </a:extLst>
          </p:cNvPr>
          <p:cNvSpPr txBox="1"/>
          <p:nvPr/>
        </p:nvSpPr>
        <p:spPr>
          <a:xfrm>
            <a:off x="4158598" y="2528349"/>
            <a:ext cx="1041251" cy="584775"/>
          </a:xfrm>
          <a:prstGeom prst="rect">
            <a:avLst/>
          </a:prstGeom>
          <a:noFill/>
        </p:spPr>
        <p:txBody>
          <a:bodyPr wrap="square" rtlCol="0">
            <a:spAutoFit/>
          </a:bodyPr>
          <a:lstStyle/>
          <a:p>
            <a:r>
              <a:rPr lang="fr-BE" sz="3200" dirty="0" err="1"/>
              <a:t>ReLU</a:t>
            </a:r>
            <a:endParaRPr lang="fr-BE" sz="3200" dirty="0"/>
          </a:p>
        </p:txBody>
      </p:sp>
      <p:sp>
        <p:nvSpPr>
          <p:cNvPr id="14" name="ZoneTexte 13">
            <a:extLst>
              <a:ext uri="{FF2B5EF4-FFF2-40B4-BE49-F238E27FC236}">
                <a16:creationId xmlns:a16="http://schemas.microsoft.com/office/drawing/2014/main" id="{F867AB9D-E5F9-445A-9FFA-7565F8CD9961}"/>
              </a:ext>
            </a:extLst>
          </p:cNvPr>
          <p:cNvSpPr txBox="1"/>
          <p:nvPr/>
        </p:nvSpPr>
        <p:spPr>
          <a:xfrm>
            <a:off x="7044914" y="3167339"/>
            <a:ext cx="2402524" cy="584775"/>
          </a:xfrm>
          <a:prstGeom prst="rect">
            <a:avLst/>
          </a:prstGeom>
          <a:noFill/>
        </p:spPr>
        <p:txBody>
          <a:bodyPr wrap="square" rtlCol="0">
            <a:spAutoFit/>
          </a:bodyPr>
          <a:lstStyle/>
          <a:p>
            <a:r>
              <a:rPr lang="fr-BE" sz="3200" dirty="0" err="1"/>
              <a:t>LeakyReLU</a:t>
            </a:r>
            <a:endParaRPr lang="fr-BE" sz="3200" dirty="0"/>
          </a:p>
        </p:txBody>
      </p:sp>
      <mc:AlternateContent xmlns:mc="http://schemas.openxmlformats.org/markup-compatibility/2006">
        <mc:Choice xmlns:a14="http://schemas.microsoft.com/office/drawing/2010/main" Requires="a14">
          <p:sp>
            <p:nvSpPr>
              <p:cNvPr id="7" name="Rectangle 6">
                <a:extLst>
                  <a:ext uri="{FF2B5EF4-FFF2-40B4-BE49-F238E27FC236}">
                    <a16:creationId xmlns:a16="http://schemas.microsoft.com/office/drawing/2014/main" id="{34D29E78-C997-44C4-B870-036A080C34EC}"/>
                  </a:ext>
                </a:extLst>
              </p:cNvPr>
              <p:cNvSpPr/>
              <p:nvPr/>
            </p:nvSpPr>
            <p:spPr>
              <a:xfrm>
                <a:off x="3871840" y="3567601"/>
                <a:ext cx="2964081" cy="523220"/>
              </a:xfrm>
              <a:prstGeom prst="rect">
                <a:avLst/>
              </a:prstGeom>
            </p:spPr>
            <p:txBody>
              <a:bodyPr wrap="none">
                <a:spAutoFit/>
              </a:bodyPr>
              <a:lstStyle/>
              <a:p>
                <a14:m>
                  <m:oMath xmlns:m="http://schemas.openxmlformats.org/officeDocument/2006/math">
                    <m:r>
                      <a:rPr lang="fr-BE" sz="2800" i="1">
                        <a:latin typeface="Cambria Math" panose="02040503050406030204" pitchFamily="18" charset="0"/>
                        <a:ea typeface="Times New Roman" panose="02020603050405020304" pitchFamily="18" charset="0"/>
                        <a:cs typeface="Times New Roman" panose="02020603050405020304" pitchFamily="18" charset="0"/>
                      </a:rPr>
                      <m:t>𝑓</m:t>
                    </m:r>
                    <m:d>
                      <m:dPr>
                        <m:ctrlPr>
                          <a:rPr lang="fr-BE" sz="2800" i="1">
                            <a:effectLst/>
                            <a:latin typeface="Cambria Math" panose="02040503050406030204" pitchFamily="18" charset="0"/>
                          </a:rPr>
                        </m:ctrlPr>
                      </m:dPr>
                      <m:e>
                        <m:r>
                          <a:rPr lang="fr-BE" sz="2800" i="1">
                            <a:latin typeface="Cambria Math" panose="02040503050406030204" pitchFamily="18" charset="0"/>
                            <a:ea typeface="Times New Roman" panose="02020603050405020304" pitchFamily="18" charset="0"/>
                            <a:cs typeface="Times New Roman" panose="02020603050405020304" pitchFamily="18" charset="0"/>
                          </a:rPr>
                          <m:t>𝑥</m:t>
                        </m:r>
                      </m:e>
                    </m:d>
                    <m:r>
                      <a:rPr lang="fr-BE" sz="2800" i="1">
                        <a:latin typeface="Cambria Math" panose="02040503050406030204" pitchFamily="18" charset="0"/>
                        <a:ea typeface="Times New Roman" panose="02020603050405020304" pitchFamily="18" charset="0"/>
                        <a:cs typeface="Times New Roman" panose="02020603050405020304" pitchFamily="18" charset="0"/>
                      </a:rPr>
                      <m:t>=</m:t>
                    </m:r>
                    <m:r>
                      <m:rPr>
                        <m:sty m:val="p"/>
                      </m:rPr>
                      <a:rPr lang="fr-BE" sz="2800">
                        <a:latin typeface="Cambria Math" panose="02040503050406030204" pitchFamily="18" charset="0"/>
                        <a:ea typeface="Times New Roman" panose="02020603050405020304" pitchFamily="18" charset="0"/>
                        <a:cs typeface="Times New Roman" panose="02020603050405020304" pitchFamily="18" charset="0"/>
                      </a:rPr>
                      <m:t>max</m:t>
                    </m:r>
                    <m:r>
                      <a:rPr lang="fr-BE" sz="2800">
                        <a:latin typeface="Cambria Math" panose="02040503050406030204" pitchFamily="18" charset="0"/>
                        <a:ea typeface="Times New Roman" panose="02020603050405020304" pitchFamily="18" charset="0"/>
                        <a:cs typeface="Times New Roman" panose="02020603050405020304" pitchFamily="18" charset="0"/>
                      </a:rPr>
                      <m:t>⁡</m:t>
                    </m:r>
                    <m:r>
                      <a:rPr lang="fr-BE" sz="2800" i="1">
                        <a:latin typeface="Cambria Math" panose="02040503050406030204" pitchFamily="18" charset="0"/>
                        <a:ea typeface="Times New Roman" panose="02020603050405020304" pitchFamily="18" charset="0"/>
                        <a:cs typeface="Times New Roman" panose="02020603050405020304" pitchFamily="18" charset="0"/>
                      </a:rPr>
                      <m:t>(0,</m:t>
                    </m:r>
                    <m:r>
                      <a:rPr lang="fr-BE" sz="2800" i="1">
                        <a:latin typeface="Cambria Math" panose="02040503050406030204" pitchFamily="18" charset="0"/>
                        <a:ea typeface="Times New Roman" panose="02020603050405020304" pitchFamily="18" charset="0"/>
                        <a:cs typeface="Times New Roman" panose="02020603050405020304" pitchFamily="18" charset="0"/>
                      </a:rPr>
                      <m:t>𝑥</m:t>
                    </m:r>
                    <m:r>
                      <a:rPr lang="fr-BE" sz="2800" i="1">
                        <a:latin typeface="Cambria Math" panose="02040503050406030204" pitchFamily="18" charset="0"/>
                        <a:ea typeface="Times New Roman" panose="02020603050405020304" pitchFamily="18" charset="0"/>
                        <a:cs typeface="Times New Roman" panose="02020603050405020304" pitchFamily="18" charset="0"/>
                      </a:rPr>
                      <m:t>)</m:t>
                    </m:r>
                  </m:oMath>
                </a14:m>
                <a:r>
                  <a:rPr lang="fr-BE" sz="2800" dirty="0">
                    <a:latin typeface="Verdana" panose="020B0604030504040204" pitchFamily="34" charset="0"/>
                    <a:ea typeface="Times New Roman" panose="02020603050405020304" pitchFamily="18" charset="0"/>
                    <a:cs typeface="Times New Roman" panose="02020603050405020304" pitchFamily="18" charset="0"/>
                  </a:rPr>
                  <a:t> </a:t>
                </a:r>
                <a:endParaRPr lang="fr-BE" sz="2800" dirty="0"/>
              </a:p>
            </p:txBody>
          </p:sp>
        </mc:Choice>
        <mc:Fallback>
          <p:sp>
            <p:nvSpPr>
              <p:cNvPr id="7" name="Rectangle 6">
                <a:extLst>
                  <a:ext uri="{FF2B5EF4-FFF2-40B4-BE49-F238E27FC236}">
                    <a16:creationId xmlns:a16="http://schemas.microsoft.com/office/drawing/2014/main" id="{34D29E78-C997-44C4-B870-036A080C34EC}"/>
                  </a:ext>
                </a:extLst>
              </p:cNvPr>
              <p:cNvSpPr>
                <a:spLocks noRot="1" noChangeAspect="1" noMove="1" noResize="1" noEditPoints="1" noAdjustHandles="1" noChangeArrowheads="1" noChangeShapeType="1" noTextEdit="1"/>
              </p:cNvSpPr>
              <p:nvPr/>
            </p:nvSpPr>
            <p:spPr>
              <a:xfrm>
                <a:off x="3871840" y="3567601"/>
                <a:ext cx="2964081" cy="523220"/>
              </a:xfrm>
              <a:prstGeom prst="rect">
                <a:avLst/>
              </a:prstGeom>
              <a:blipFill>
                <a:blip r:embed="rId5"/>
                <a:stretch>
                  <a:fillRect/>
                </a:stretch>
              </a:blipFill>
            </p:spPr>
            <p:txBody>
              <a:bodyPr/>
              <a:lstStyle/>
              <a:p>
                <a:r>
                  <a:rPr lang="fr-BE">
                    <a:noFill/>
                  </a:rPr>
                  <a:t> </a:t>
                </a:r>
              </a:p>
            </p:txBody>
          </p:sp>
        </mc:Fallback>
      </mc:AlternateContent>
      <mc:AlternateContent xmlns:mc="http://schemas.openxmlformats.org/markup-compatibility/2006">
        <mc:Choice xmlns:a14="http://schemas.microsoft.com/office/drawing/2010/main" Requires="a14">
          <p:sp>
            <p:nvSpPr>
              <p:cNvPr id="8" name="Rectangle 7">
                <a:extLst>
                  <a:ext uri="{FF2B5EF4-FFF2-40B4-BE49-F238E27FC236}">
                    <a16:creationId xmlns:a16="http://schemas.microsoft.com/office/drawing/2014/main" id="{78ABF733-48B8-431B-91FA-C5440A9B67BA}"/>
                  </a:ext>
                </a:extLst>
              </p:cNvPr>
              <p:cNvSpPr/>
              <p:nvPr/>
            </p:nvSpPr>
            <p:spPr>
              <a:xfrm>
                <a:off x="7414059" y="4537605"/>
                <a:ext cx="4047262" cy="523220"/>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d>
                        <m:dPr>
                          <m:begChr m:val=""/>
                          <m:ctrlPr>
                            <a:rPr lang="fr-BE" sz="2800" smtClean="0">
                              <a:latin typeface="Cambria Math" panose="02040503050406030204" pitchFamily="18" charset="0"/>
                            </a:rPr>
                          </m:ctrlPr>
                        </m:dPr>
                        <m:e>
                          <m:r>
                            <a:rPr lang="fr-BE" sz="2800" i="1">
                              <a:latin typeface="Cambria Math" panose="02040503050406030204" pitchFamily="18" charset="0"/>
                            </a:rPr>
                            <m:t>𝑓</m:t>
                          </m:r>
                          <m:d>
                            <m:dPr>
                              <m:ctrlPr>
                                <a:rPr lang="fr-BE" sz="2800" i="1">
                                  <a:latin typeface="Cambria Math" panose="02040503050406030204" pitchFamily="18" charset="0"/>
                                </a:rPr>
                              </m:ctrlPr>
                            </m:dPr>
                            <m:e>
                              <m:r>
                                <a:rPr lang="fr-BE" sz="2800" i="1">
                                  <a:latin typeface="Cambria Math" panose="02040503050406030204" pitchFamily="18" charset="0"/>
                                </a:rPr>
                                <m:t>𝑥</m:t>
                              </m:r>
                            </m:e>
                          </m:d>
                          <m:r>
                            <a:rPr lang="fr-BE" sz="2800" i="0">
                              <a:latin typeface="Cambria Math" panose="02040503050406030204" pitchFamily="18" charset="0"/>
                            </a:rPr>
                            <m:t>=</m:t>
                          </m:r>
                          <m:r>
                            <m:rPr>
                              <m:sty m:val="p"/>
                            </m:rPr>
                            <a:rPr lang="fr-BE" sz="2800" i="0">
                              <a:latin typeface="Cambria Math" panose="02040503050406030204" pitchFamily="18" charset="0"/>
                            </a:rPr>
                            <m:t>ma</m:t>
                          </m:r>
                          <m:func>
                            <m:funcPr>
                              <m:ctrlPr>
                                <a:rPr lang="fr-BE" sz="2800" i="1">
                                  <a:latin typeface="Cambria Math" panose="02040503050406030204" pitchFamily="18" charset="0"/>
                                </a:rPr>
                              </m:ctrlPr>
                            </m:funcPr>
                            <m:fName>
                              <m:r>
                                <m:rPr>
                                  <m:sty m:val="p"/>
                                </m:rPr>
                                <a:rPr lang="fr-BE" sz="2800" i="0">
                                  <a:latin typeface="Cambria Math" panose="02040503050406030204" pitchFamily="18" charset="0"/>
                                </a:rPr>
                                <m:t>x</m:t>
                              </m:r>
                            </m:fName>
                            <m:e>
                              <m:r>
                                <a:rPr lang="fr-BE" sz="2800" i="0">
                                  <a:latin typeface="Cambria Math" panose="02040503050406030204" pitchFamily="18" charset="0"/>
                                </a:rPr>
                                <m:t>(</m:t>
                              </m:r>
                            </m:e>
                          </m:func>
                          <m:r>
                            <m:rPr>
                              <m:sty m:val="p"/>
                            </m:rPr>
                            <a:rPr lang="fr-BE" sz="2800" b="0" i="0" smtClean="0">
                              <a:latin typeface="Cambria Math" panose="02040503050406030204" pitchFamily="18" charset="0"/>
                            </a:rPr>
                            <m:t>pente</m:t>
                          </m:r>
                          <m:r>
                            <a:rPr lang="fr-BE" sz="2800" b="0" i="1" smtClean="0">
                              <a:latin typeface="Cambria Math" panose="02040503050406030204" pitchFamily="18" charset="0"/>
                            </a:rPr>
                            <m:t>.</m:t>
                          </m:r>
                          <m:r>
                            <a:rPr lang="fr-BE" sz="2800" i="1">
                              <a:latin typeface="Cambria Math" panose="02040503050406030204" pitchFamily="18" charset="0"/>
                            </a:rPr>
                            <m:t>𝑥</m:t>
                          </m:r>
                          <m:r>
                            <a:rPr lang="fr-BE" sz="2800" i="0">
                              <a:latin typeface="Cambria Math" panose="02040503050406030204" pitchFamily="18" charset="0"/>
                            </a:rPr>
                            <m:t>,</m:t>
                          </m:r>
                          <m:r>
                            <a:rPr lang="fr-BE" sz="2800" i="1">
                              <a:latin typeface="Cambria Math" panose="02040503050406030204" pitchFamily="18" charset="0"/>
                            </a:rPr>
                            <m:t>𝑥</m:t>
                          </m:r>
                        </m:e>
                      </m:d>
                    </m:oMath>
                  </m:oMathPara>
                </a14:m>
                <a:endParaRPr lang="fr-BE" sz="2800" dirty="0"/>
              </a:p>
            </p:txBody>
          </p:sp>
        </mc:Choice>
        <mc:Fallback>
          <p:sp>
            <p:nvSpPr>
              <p:cNvPr id="8" name="Rectangle 7">
                <a:extLst>
                  <a:ext uri="{FF2B5EF4-FFF2-40B4-BE49-F238E27FC236}">
                    <a16:creationId xmlns:a16="http://schemas.microsoft.com/office/drawing/2014/main" id="{78ABF733-48B8-431B-91FA-C5440A9B67BA}"/>
                  </a:ext>
                </a:extLst>
              </p:cNvPr>
              <p:cNvSpPr>
                <a:spLocks noRot="1" noChangeAspect="1" noMove="1" noResize="1" noEditPoints="1" noAdjustHandles="1" noChangeArrowheads="1" noChangeShapeType="1" noTextEdit="1"/>
              </p:cNvSpPr>
              <p:nvPr/>
            </p:nvSpPr>
            <p:spPr>
              <a:xfrm>
                <a:off x="7414059" y="4537605"/>
                <a:ext cx="4047262" cy="523220"/>
              </a:xfrm>
              <a:prstGeom prst="rect">
                <a:avLst/>
              </a:prstGeom>
              <a:blipFill>
                <a:blip r:embed="rId6"/>
                <a:stretch>
                  <a:fillRect/>
                </a:stretch>
              </a:blipFill>
            </p:spPr>
            <p:txBody>
              <a:bodyPr/>
              <a:lstStyle/>
              <a:p>
                <a:r>
                  <a:rPr lang="fr-BE">
                    <a:noFill/>
                  </a:rPr>
                  <a:t> </a:t>
                </a:r>
              </a:p>
            </p:txBody>
          </p:sp>
        </mc:Fallback>
      </mc:AlternateContent>
      <p:pic>
        <p:nvPicPr>
          <p:cNvPr id="16" name="Image 15">
            <a:extLst>
              <a:ext uri="{FF2B5EF4-FFF2-40B4-BE49-F238E27FC236}">
                <a16:creationId xmlns:a16="http://schemas.microsoft.com/office/drawing/2014/main" id="{2FA8B62F-1510-4F1D-8087-BBB0BE084C54}"/>
              </a:ext>
            </a:extLst>
          </p:cNvPr>
          <p:cNvPicPr/>
          <p:nvPr/>
        </p:nvPicPr>
        <p:blipFill>
          <a:blip r:embed="rId7"/>
          <a:stretch>
            <a:fillRect/>
          </a:stretch>
        </p:blipFill>
        <p:spPr>
          <a:xfrm>
            <a:off x="157065" y="2526227"/>
            <a:ext cx="3792541" cy="3175317"/>
          </a:xfrm>
          <a:prstGeom prst="rect">
            <a:avLst/>
          </a:prstGeom>
        </p:spPr>
      </p:pic>
      <p:sp>
        <p:nvSpPr>
          <p:cNvPr id="17" name="ZoneTexte 16">
            <a:extLst>
              <a:ext uri="{FF2B5EF4-FFF2-40B4-BE49-F238E27FC236}">
                <a16:creationId xmlns:a16="http://schemas.microsoft.com/office/drawing/2014/main" id="{B75B71DF-AFF4-4AB3-BD13-997B6072D7C5}"/>
              </a:ext>
            </a:extLst>
          </p:cNvPr>
          <p:cNvSpPr txBox="1"/>
          <p:nvPr/>
        </p:nvSpPr>
        <p:spPr>
          <a:xfrm>
            <a:off x="502682" y="2819138"/>
            <a:ext cx="1041251" cy="584775"/>
          </a:xfrm>
          <a:prstGeom prst="rect">
            <a:avLst/>
          </a:prstGeom>
          <a:noFill/>
        </p:spPr>
        <p:txBody>
          <a:bodyPr wrap="square" rtlCol="0">
            <a:spAutoFit/>
          </a:bodyPr>
          <a:lstStyle/>
          <a:p>
            <a:r>
              <a:rPr lang="fr-BE" sz="3200" dirty="0" err="1"/>
              <a:t>tanh</a:t>
            </a:r>
            <a:endParaRPr lang="fr-BE" sz="3200" dirty="0"/>
          </a:p>
        </p:txBody>
      </p:sp>
      <p:sp>
        <p:nvSpPr>
          <p:cNvPr id="18" name="ZoneTexte 17">
            <a:extLst>
              <a:ext uri="{FF2B5EF4-FFF2-40B4-BE49-F238E27FC236}">
                <a16:creationId xmlns:a16="http://schemas.microsoft.com/office/drawing/2014/main" id="{20FB640E-BC14-4C84-B884-F6CF42DFEDAB}"/>
              </a:ext>
            </a:extLst>
          </p:cNvPr>
          <p:cNvSpPr txBox="1"/>
          <p:nvPr/>
        </p:nvSpPr>
        <p:spPr>
          <a:xfrm>
            <a:off x="6835921" y="1054358"/>
            <a:ext cx="3296451" cy="769441"/>
          </a:xfrm>
          <a:prstGeom prst="rect">
            <a:avLst/>
          </a:prstGeom>
          <a:noFill/>
        </p:spPr>
        <p:txBody>
          <a:bodyPr wrap="square" rtlCol="0">
            <a:spAutoFit/>
          </a:bodyPr>
          <a:lstStyle/>
          <a:p>
            <a:r>
              <a:rPr lang="fr-BE" sz="4400" dirty="0">
                <a:solidFill>
                  <a:schemeClr val="accent1">
                    <a:lumMod val="50000"/>
                  </a:schemeClr>
                </a:solidFill>
              </a:rPr>
              <a:t>Non linéaire</a:t>
            </a:r>
          </a:p>
        </p:txBody>
      </p:sp>
    </p:spTree>
    <p:extLst>
      <p:ext uri="{BB962C8B-B14F-4D97-AF65-F5344CB8AC3E}">
        <p14:creationId xmlns:p14="http://schemas.microsoft.com/office/powerpoint/2010/main" val="30468410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637446" y="99455"/>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9</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7" y="1510803"/>
            <a:ext cx="11410563"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Apprentissage supervisé et non supervisé</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t>
            </a:r>
            <a:r>
              <a:rPr lang="fr-BE" altLang="fr-FR" sz="2400" u="sng"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Supervisé					Non-supervisé</a:t>
            </a:r>
          </a:p>
          <a:p>
            <a:pPr lvl="0" eaLnBrk="0" fontAlgn="base" hangingPunct="0">
              <a:spcBef>
                <a:spcPct val="0"/>
              </a:spcBef>
              <a:spcAft>
                <a:spcPct val="0"/>
              </a:spcAft>
            </a:pPr>
            <a:endParaRPr lang="fr-BE" altLang="fr-FR" sz="2400" u="sng"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Entrées annotées - Labélisées	Entrées non labellisées			</a:t>
            </a: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Classification				Extraction de données descriptive</a:t>
            </a: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Segmentation				Trouver organisation des données</a:t>
            </a: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Prédictions</a:t>
            </a:r>
          </a:p>
        </p:txBody>
      </p:sp>
    </p:spTree>
    <p:extLst>
      <p:ext uri="{BB962C8B-B14F-4D97-AF65-F5344CB8AC3E}">
        <p14:creationId xmlns:p14="http://schemas.microsoft.com/office/powerpoint/2010/main" val="11500937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997</TotalTime>
  <Words>1480</Words>
  <Application>Microsoft Office PowerPoint</Application>
  <PresentationFormat>Grand écran</PresentationFormat>
  <Paragraphs>475</Paragraphs>
  <Slides>33</Slides>
  <Notes>10</Notes>
  <HiddenSlides>0</HiddenSlides>
  <MMClips>1</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33</vt:i4>
      </vt:variant>
    </vt:vector>
  </HeadingPairs>
  <TitlesOfParts>
    <vt:vector size="41" baseType="lpstr">
      <vt:lpstr>Arial</vt:lpstr>
      <vt:lpstr>Calibri</vt:lpstr>
      <vt:lpstr>Calibri Light</vt:lpstr>
      <vt:lpstr>Cambria Math</vt:lpstr>
      <vt:lpstr>Symbol</vt:lpstr>
      <vt:lpstr>Verdana</vt:lpstr>
      <vt:lpstr>Wingdings</vt:lpstr>
      <vt:lpstr>Thème Office</vt:lpstr>
      <vt:lpstr>Apprendre à collaborer  par le langage et la vision</vt:lpstr>
      <vt:lpstr>Plan de la présentation</vt:lpstr>
      <vt:lpstr>Introduction</vt:lpstr>
      <vt:lpstr>Introduction</vt:lpstr>
      <vt:lpstr>Introduction</vt:lpstr>
      <vt:lpstr>Introduction</vt:lpstr>
      <vt:lpstr>Introduction</vt:lpstr>
      <vt:lpstr>Introduction</vt:lpstr>
      <vt:lpstr>Introduction</vt:lpstr>
      <vt:lpstr>Les réseaux de neurones - GAN</vt:lpstr>
      <vt:lpstr>Les réseaux de neurones - GAN</vt:lpstr>
      <vt:lpstr>Les réseaux de neurones - GAN</vt:lpstr>
      <vt:lpstr>Les réseaux de neurones - GAN</vt:lpstr>
      <vt:lpstr>Les réseaux de neurones - GAN</vt:lpstr>
      <vt:lpstr>Les réseaux de neurones - GAN</vt:lpstr>
      <vt:lpstr>Les réseaux de neurones - GAN</vt:lpstr>
      <vt:lpstr>Les réseaux de neurones - GAN</vt:lpstr>
      <vt:lpstr>Les réseaux de neurones - GAN</vt:lpstr>
      <vt:lpstr>Les réseaux de neurones - GAN</vt:lpstr>
      <vt:lpstr>Les réseaux de neurones - CGAN</vt:lpstr>
      <vt:lpstr>Les réseaux de neurones - CGAN</vt:lpstr>
      <vt:lpstr>Les réseaux de neurones – CGAN</vt:lpstr>
      <vt:lpstr>Les réseaux de neurones - CGAN</vt:lpstr>
      <vt:lpstr>L’environnement</vt:lpstr>
      <vt:lpstr>L’environnement</vt:lpstr>
      <vt:lpstr>L’environnement</vt:lpstr>
      <vt:lpstr>L’environnement</vt:lpstr>
      <vt:lpstr>Les résultats</vt:lpstr>
      <vt:lpstr>Les résultats</vt:lpstr>
      <vt:lpstr>Les résultats</vt:lpstr>
      <vt:lpstr>Les résultats</vt:lpstr>
      <vt:lpstr>Conclusion</vt:lpstr>
      <vt:lpstr>Merci pour votre attention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Apprendre à collaborer par le langage et la vision</dc:title>
  <dc:creator>Mic .</dc:creator>
  <cp:lastModifiedBy>Mic .</cp:lastModifiedBy>
  <cp:revision>52</cp:revision>
  <dcterms:created xsi:type="dcterms:W3CDTF">2019-08-25T11:36:50Z</dcterms:created>
  <dcterms:modified xsi:type="dcterms:W3CDTF">2019-08-26T22:33:17Z</dcterms:modified>
</cp:coreProperties>
</file>

<file path=docProps/thumbnail.jpeg>
</file>